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7"/>
  </p:notesMasterIdLst>
  <p:handoutMasterIdLst>
    <p:handoutMasterId r:id="rId18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8C"/>
    <a:srgbClr val="99BEEF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7" autoAdjust="0"/>
    <p:restoredTop sz="80756" autoAdjust="0"/>
  </p:normalViewPr>
  <p:slideViewPr>
    <p:cSldViewPr snapToGrid="0">
      <p:cViewPr varScale="1">
        <p:scale>
          <a:sx n="63" d="100"/>
          <a:sy n="63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9AF2-BD5A-47CE-B087-F20F29C9FA18}" type="datetimeFigureOut">
              <a:rPr lang="en-GB" smtClean="0"/>
              <a:t>11/06/2018</a:t>
            </a:fld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9B90D-113F-4387-872F-E54E222B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6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281F-6EDF-4BA4-96ED-0EA4B72387AB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25F59-7E9A-4A63-BFD8-1A22D552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6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1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3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0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1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3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1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1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4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52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8A4F-DED8-4D9A-87B2-81E44DA8B2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0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24914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491409"/>
            <a:ext cx="9144000" cy="2040834"/>
          </a:xfrm>
          <a:prstGeom prst="rect">
            <a:avLst/>
          </a:prstGeom>
          <a:solidFill>
            <a:srgbClr val="1547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743199"/>
            <a:ext cx="6858000" cy="766763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6254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Meeting, Venue - Date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F06-DD92-482C-A270-584C9B24FCBB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C75DF-3934-45B4-896A-016E679213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09" y="5044386"/>
            <a:ext cx="1657436" cy="1126159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628650" y="4770438"/>
            <a:ext cx="3943350" cy="563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Forename FAMILY NAME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628650" y="5369132"/>
            <a:ext cx="1227138" cy="874713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en-GB" dirty="0"/>
              <a:t>Own company logo</a:t>
            </a:r>
          </a:p>
        </p:txBody>
      </p:sp>
      <p:pic>
        <p:nvPicPr>
          <p:cNvPr id="14" name="Image 13" descr="netirail_logo_tx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79130" y="327540"/>
            <a:ext cx="49904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5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7886700" cy="9735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3A20-3D8A-4A68-978E-21F1EF17D8A8}" type="datetime1">
              <a:rPr lang="en-GB" smtClean="0"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3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8F06-DD92-482C-A270-584C9B24FCBB}" type="datetimeFigureOut">
              <a:rPr lang="en-GB" smtClean="0"/>
              <a:pPr/>
              <a:t>11/06/2018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C75DF-3934-45B4-896A-016E679213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2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97709" y="2588456"/>
            <a:ext cx="8798010" cy="1012874"/>
          </a:xfrm>
        </p:spPr>
        <p:txBody>
          <a:bodyPr>
            <a:noAutofit/>
          </a:bodyPr>
          <a:lstStyle/>
          <a:p>
            <a:r>
              <a:rPr lang="tr-TR" sz="3600" dirty="0"/>
              <a:t>Seyir teli için </a:t>
            </a:r>
            <a:br>
              <a:rPr lang="tr-TR" sz="3600" dirty="0"/>
            </a:br>
            <a:r>
              <a:rPr lang="tr-TR" sz="3600" dirty="0"/>
              <a:t>ivmelenme izleme sistemi</a:t>
            </a:r>
            <a:endParaRPr lang="en-GB" sz="36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143000" y="3814799"/>
            <a:ext cx="6858000" cy="625405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NeTIRail</a:t>
            </a:r>
            <a:r>
              <a:rPr lang="en-GB" dirty="0"/>
              <a:t>-INFRA </a:t>
            </a:r>
            <a:r>
              <a:rPr lang="tr-TR" dirty="0"/>
              <a:t>Bilgilendirme Toplantısı</a:t>
            </a:r>
            <a:r>
              <a:rPr lang="en-GB" dirty="0"/>
              <a:t>, </a:t>
            </a:r>
            <a:r>
              <a:rPr lang="tr-TR" dirty="0"/>
              <a:t>Ankara, Türkiye</a:t>
            </a:r>
            <a:endParaRPr lang="en-GB" dirty="0"/>
          </a:p>
          <a:p>
            <a:endParaRPr lang="en-GB" dirty="0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4FB980E-616D-42CE-9E22-6F18068B1A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AC4073D-DC0A-4D09-BCFE-F424ABA0AC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6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159027"/>
            <a:ext cx="7165075" cy="973550"/>
          </a:xfrm>
        </p:spPr>
        <p:txBody>
          <a:bodyPr>
            <a:normAutofit/>
          </a:bodyPr>
          <a:lstStyle/>
          <a:p>
            <a:r>
              <a:rPr lang="en-US" sz="3200" b="1" dirty="0"/>
              <a:t>USFD – Sheffield </a:t>
            </a:r>
            <a:r>
              <a:rPr lang="tr-TR" sz="3200" b="1" dirty="0"/>
              <a:t>Deneyleri </a:t>
            </a:r>
            <a:r>
              <a:rPr lang="en-US" sz="3200" b="1" dirty="0"/>
              <a:t>(3)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5" y="1722015"/>
            <a:ext cx="4625738" cy="213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10" y="3712191"/>
            <a:ext cx="4339135" cy="2644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04955" y="3942041"/>
            <a:ext cx="446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Temas telindeki titreşimler değişmekte olup, </a:t>
            </a:r>
            <a:r>
              <a:rPr lang="tr-TR" dirty="0" err="1"/>
              <a:t>aktüatör</a:t>
            </a:r>
            <a:r>
              <a:rPr lang="tr-TR" dirty="0"/>
              <a:t> temas gücü </a:t>
            </a:r>
            <a:r>
              <a:rPr lang="tr-TR" dirty="0" err="1"/>
              <a:t>simüle</a:t>
            </a:r>
            <a:r>
              <a:rPr lang="tr-TR" dirty="0"/>
              <a:t> edilerek modifikasyon yapıldı.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Aynı zamanda, geliştirilen </a:t>
            </a:r>
            <a:r>
              <a:rPr lang="tr-TR" dirty="0" err="1"/>
              <a:t>sensörlerden</a:t>
            </a:r>
            <a:r>
              <a:rPr lang="tr-TR" dirty="0"/>
              <a:t>  temas telinin ivmesi alındı.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Süreç sonrası işlemler sunuldu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76" y="1306215"/>
            <a:ext cx="4826899" cy="3809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accent5">
                    <a:lumMod val="50000"/>
                  </a:schemeClr>
                </a:solidFill>
              </a:rPr>
              <a:t>Düşük frekans </a:t>
            </a:r>
            <a:r>
              <a:rPr lang="tr-TR" sz="1800" dirty="0" err="1">
                <a:solidFill>
                  <a:schemeClr val="accent5">
                    <a:lumMod val="50000"/>
                  </a:schemeClr>
                </a:solidFill>
              </a:rPr>
              <a:t>aktüatör</a:t>
            </a:r>
            <a:r>
              <a:rPr lang="tr-TR" sz="1800" dirty="0">
                <a:solidFill>
                  <a:schemeClr val="accent5">
                    <a:lumMod val="50000"/>
                  </a:schemeClr>
                </a:solidFill>
              </a:rPr>
              <a:t> gücü tek eksenli uygulandı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108028" y="3095226"/>
            <a:ext cx="3741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chemeClr val="accent5">
                    <a:lumMod val="50000"/>
                  </a:schemeClr>
                </a:solidFill>
              </a:rPr>
              <a:t>Aktüatör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 üretimi yer değiştirme spektrumu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4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90" y="159027"/>
            <a:ext cx="7049949" cy="973550"/>
          </a:xfrm>
        </p:spPr>
        <p:txBody>
          <a:bodyPr>
            <a:normAutofit/>
          </a:bodyPr>
          <a:lstStyle/>
          <a:p>
            <a:r>
              <a:rPr lang="en-US" sz="3200" b="1" dirty="0"/>
              <a:t>USFD – Sheffield </a:t>
            </a:r>
            <a:r>
              <a:rPr lang="tr-TR" sz="3200" b="1" dirty="0"/>
              <a:t>Deneyleri </a:t>
            </a:r>
            <a:r>
              <a:rPr lang="en-US" sz="3200" b="1" dirty="0"/>
              <a:t>(4)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59" y="1262049"/>
            <a:ext cx="5581936" cy="402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chemeClr val="accent5">
                    <a:lumMod val="50000"/>
                  </a:schemeClr>
                </a:solidFill>
              </a:rPr>
              <a:t>Temas teli ivmelenme genişlikler alındı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7" y="1624084"/>
            <a:ext cx="3595971" cy="251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88" y="3666356"/>
            <a:ext cx="3768913" cy="28725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57712" y="3275713"/>
            <a:ext cx="3262455" cy="39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800" dirty="0">
                <a:solidFill>
                  <a:schemeClr val="accent5">
                    <a:lumMod val="50000"/>
                  </a:schemeClr>
                </a:solidFill>
              </a:rPr>
              <a:t>Kısa zaman aralığında detaylar</a:t>
            </a:r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8" y="4094327"/>
            <a:ext cx="3432415" cy="25599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053598" y="1794500"/>
            <a:ext cx="4461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Aktüatörün</a:t>
            </a:r>
            <a:r>
              <a:rPr lang="tr-TR" dirty="0"/>
              <a:t> OZ ekseninde yer değişimi sağlamasına rağmen, enerji ve yer değişimi tüm eksenlere yayılmıştır.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36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159027"/>
            <a:ext cx="7260609" cy="973550"/>
          </a:xfrm>
        </p:spPr>
        <p:txBody>
          <a:bodyPr>
            <a:normAutofit/>
          </a:bodyPr>
          <a:lstStyle/>
          <a:p>
            <a:r>
              <a:rPr lang="en-US" sz="3200" b="1" dirty="0"/>
              <a:t>USFD – Sheffield </a:t>
            </a:r>
            <a:r>
              <a:rPr lang="tr-TR" sz="3200" b="1" dirty="0"/>
              <a:t>Deneyleri </a:t>
            </a:r>
            <a:r>
              <a:rPr lang="en-US" sz="3200" b="1" dirty="0"/>
              <a:t>(5)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Sonuçlar:</a:t>
            </a:r>
          </a:p>
          <a:p>
            <a:r>
              <a:rPr lang="tr-TR" dirty="0" err="1"/>
              <a:t>Aktüatör</a:t>
            </a:r>
            <a:r>
              <a:rPr lang="tr-TR" dirty="0"/>
              <a:t> uygulamalarının temas gücü ve tek eksenli yer değiştirmesinin </a:t>
            </a:r>
            <a:r>
              <a:rPr lang="tr-TR" dirty="0" err="1"/>
              <a:t>simüle</a:t>
            </a:r>
            <a:r>
              <a:rPr lang="tr-TR" dirty="0"/>
              <a:t> etmesi: OZ, etkiler diğer eksenlere dağılmaktadır.</a:t>
            </a:r>
          </a:p>
          <a:p>
            <a:r>
              <a:rPr lang="tr-TR" dirty="0"/>
              <a:t>Tüm eksenlerde </a:t>
            </a:r>
            <a:r>
              <a:rPr lang="tr-TR" dirty="0" err="1"/>
              <a:t>aktüatörün</a:t>
            </a:r>
            <a:r>
              <a:rPr lang="tr-TR" dirty="0"/>
              <a:t> etkisi sistem sayesinde gözlemlenebilmektedir. </a:t>
            </a:r>
          </a:p>
          <a:p>
            <a:r>
              <a:rPr lang="tr-TR" dirty="0"/>
              <a:t>Aynı zamanda, gerçek sahadan elde edilen veriler, </a:t>
            </a:r>
            <a:r>
              <a:rPr lang="tr-TR" dirty="0" err="1"/>
              <a:t>aktüatör</a:t>
            </a:r>
            <a:r>
              <a:rPr lang="tr-TR" dirty="0"/>
              <a:t> programlarının oluşturulmasına, temas telinin gerçek davranışına daha yakın örnekler sağlayabilir.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2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580224" cy="973550"/>
          </a:xfrm>
        </p:spPr>
        <p:txBody>
          <a:bodyPr>
            <a:normAutofit/>
          </a:bodyPr>
          <a:lstStyle/>
          <a:p>
            <a:r>
              <a:rPr lang="en-GB" sz="3600" b="1" dirty="0"/>
              <a:t>AFER – </a:t>
            </a:r>
            <a:r>
              <a:rPr lang="en-GB" sz="3600" b="1" dirty="0" err="1"/>
              <a:t>Faurei</a:t>
            </a:r>
            <a:r>
              <a:rPr lang="en-GB" sz="3600" b="1" dirty="0"/>
              <a:t> </a:t>
            </a:r>
            <a:r>
              <a:rPr lang="tr-TR" sz="3600" b="1" dirty="0"/>
              <a:t>Deneyleri</a:t>
            </a:r>
            <a:r>
              <a:rPr lang="en-GB" sz="3600" b="1" dirty="0"/>
              <a:t>(1)</a:t>
            </a: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3538" y="3412425"/>
            <a:ext cx="3676739" cy="1073850"/>
          </a:xfrm>
        </p:spPr>
        <p:txBody>
          <a:bodyPr>
            <a:normAutofit fontScale="85000" lnSpcReduction="20000"/>
          </a:bodyPr>
          <a:lstStyle/>
          <a:p>
            <a:r>
              <a:rPr lang="tr-TR" sz="2100" dirty="0"/>
              <a:t>Saha durumundan ve organizasyon zorluklarından  dolayı sadece 1 kez deney yapıldı.</a:t>
            </a:r>
            <a:endParaRPr lang="en-GB" sz="2100" dirty="0"/>
          </a:p>
          <a:p>
            <a:r>
              <a:rPr lang="tr-TR" sz="2100" dirty="0"/>
              <a:t>İki adet </a:t>
            </a:r>
            <a:r>
              <a:rPr lang="tr-TR" sz="2100" dirty="0" err="1"/>
              <a:t>sensör</a:t>
            </a:r>
            <a:r>
              <a:rPr lang="tr-TR" sz="2100" dirty="0"/>
              <a:t> kuruldu.</a:t>
            </a:r>
            <a:endParaRPr lang="en-GB" sz="21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99" y="1224722"/>
            <a:ext cx="2798865" cy="20359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49" y="1224722"/>
            <a:ext cx="2465175" cy="2035933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224723"/>
            <a:ext cx="2495550" cy="2035933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0" y="4486275"/>
            <a:ext cx="2698678" cy="1946347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6" y="3352801"/>
            <a:ext cx="4524374" cy="3079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48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601490" cy="973550"/>
          </a:xfrm>
        </p:spPr>
        <p:txBody>
          <a:bodyPr>
            <a:normAutofit/>
          </a:bodyPr>
          <a:lstStyle/>
          <a:p>
            <a:r>
              <a:rPr lang="en-GB" sz="3600" b="1" dirty="0"/>
              <a:t>AFER – </a:t>
            </a:r>
            <a:r>
              <a:rPr lang="en-GB" sz="3600" b="1" dirty="0" err="1"/>
              <a:t>Faurei</a:t>
            </a:r>
            <a:r>
              <a:rPr lang="en-GB" sz="3600" b="1" dirty="0"/>
              <a:t> </a:t>
            </a:r>
            <a:r>
              <a:rPr lang="tr-TR" sz="3600" b="1" dirty="0"/>
              <a:t>Deneyleri</a:t>
            </a:r>
            <a:r>
              <a:rPr lang="en-GB" sz="3600" b="1" dirty="0"/>
              <a:t>(2)</a:t>
            </a:r>
            <a:endParaRPr lang="sl-SI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0" y="1494505"/>
            <a:ext cx="3165420" cy="232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0" y="4023166"/>
            <a:ext cx="3140009" cy="23333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367652" y="3801769"/>
            <a:ext cx="885218" cy="341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800" dirty="0">
                <a:solidFill>
                  <a:schemeClr val="accent5">
                    <a:lumMod val="50000"/>
                  </a:schemeClr>
                </a:solidFill>
              </a:rPr>
              <a:t>Kod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1</a:t>
            </a: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33" y="1494505"/>
            <a:ext cx="3825200" cy="232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61" y="4023166"/>
            <a:ext cx="3741046" cy="2333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7091" y="1286805"/>
            <a:ext cx="885218" cy="330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accent5">
                    <a:lumMod val="50000"/>
                  </a:schemeClr>
                </a:solidFill>
              </a:rPr>
              <a:t>Kod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21909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601490" cy="973550"/>
          </a:xfrm>
        </p:spPr>
        <p:txBody>
          <a:bodyPr>
            <a:normAutofit/>
          </a:bodyPr>
          <a:lstStyle/>
          <a:p>
            <a:r>
              <a:rPr lang="en-GB" sz="3600" b="1" dirty="0"/>
              <a:t>AFER – </a:t>
            </a:r>
            <a:r>
              <a:rPr lang="en-GB" sz="3600" b="1" dirty="0" err="1"/>
              <a:t>Faurei</a:t>
            </a:r>
            <a:r>
              <a:rPr lang="en-GB" sz="3600" b="1" dirty="0"/>
              <a:t> </a:t>
            </a:r>
            <a:r>
              <a:rPr lang="tr-TR" sz="3600" b="1" dirty="0"/>
              <a:t>Deneyleri </a:t>
            </a:r>
            <a:r>
              <a:rPr lang="en-GB" sz="3600" b="1" dirty="0"/>
              <a:t>(3)</a:t>
            </a:r>
            <a:endParaRPr lang="sl-SI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2" y="1345353"/>
            <a:ext cx="4012784" cy="2432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2" y="3986889"/>
            <a:ext cx="4100332" cy="26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86842" y="1241594"/>
            <a:ext cx="937503" cy="2930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Code 2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Ograda vsebine 2"/>
          <p:cNvSpPr txBox="1">
            <a:spLocks/>
          </p:cNvSpPr>
          <p:nvPr/>
        </p:nvSpPr>
        <p:spPr>
          <a:xfrm>
            <a:off x="367422" y="3878439"/>
            <a:ext cx="937503" cy="293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Code 1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9100" y="1241027"/>
            <a:ext cx="458152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5">
                    <a:lumMod val="50000"/>
                  </a:schemeClr>
                </a:solidFill>
              </a:rPr>
              <a:t>Sonuçlar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Diğer geliştirilen sistemler ile bağlantılı olarak, bu sistemde çalışmayan bileşenler dikkate alındı.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Bu deneyler, bütün deneyler arasında en şaşırtıcı ve tehlikeli olanlarıdır.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Benzerlikler taşıdığı halde, demiryolu hatları için bu  ivmelenme izleme sistemi ile ilişkilendirilebilir.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Ana fayda ise demiryolu üst  yapısındaki yüksek gerilimli alanlarda </a:t>
            </a:r>
            <a:r>
              <a:rPr lang="tr-TR" dirty="0" err="1"/>
              <a:t>mikroelektronik</a:t>
            </a:r>
            <a:r>
              <a:rPr lang="tr-TR" dirty="0"/>
              <a:t> uygulamalar için özel bir alan açılmasıdır.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6613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229" y="537882"/>
            <a:ext cx="6505797" cy="594694"/>
          </a:xfrm>
        </p:spPr>
        <p:txBody>
          <a:bodyPr>
            <a:noAutofit/>
          </a:bodyPr>
          <a:lstStyle/>
          <a:p>
            <a:pPr lvl="0"/>
            <a:r>
              <a:rPr lang="tr-TR" sz="2800" b="1" dirty="0"/>
              <a:t>Geliştirilen Sistemin Tanımı </a:t>
            </a:r>
            <a:r>
              <a:rPr lang="en-US" sz="2800" b="1" dirty="0"/>
              <a:t>(1)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0" y="1311965"/>
            <a:ext cx="8162488" cy="5044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</a:rPr>
              <a:t>Seyir teli kısmında titreşim durumları</a:t>
            </a:r>
          </a:p>
          <a:p>
            <a:r>
              <a:rPr lang="tr-TR" sz="2200" dirty="0"/>
              <a:t>Düşük spektrum frekanslar temas telinin direncinin azalmasına neden olmaktadır. Bu aralıkta, titreşimler telin uzunlamasına kesitinde, düşük güçsüzleşme ile yayılımına neden olmaktadır. </a:t>
            </a:r>
          </a:p>
          <a:p>
            <a:r>
              <a:rPr lang="tr-TR" sz="2200" dirty="0"/>
              <a:t>Temas telindeki uzun genişlikler genellikle bağlantının yapıldığı telde ve kelepçe kısmında  yorulma çatlaklarına yol açmaktadır.</a:t>
            </a:r>
          </a:p>
          <a:p>
            <a:pPr marL="0" indent="0">
              <a:buNone/>
            </a:pPr>
            <a:r>
              <a:rPr lang="tr-TR" sz="2400" b="1" dirty="0">
                <a:solidFill>
                  <a:schemeClr val="accent5">
                    <a:lumMod val="50000"/>
                  </a:schemeClr>
                </a:solidFill>
              </a:rPr>
              <a:t>İki aşamada testler tamamlanmıştır</a:t>
            </a:r>
          </a:p>
          <a:p>
            <a:r>
              <a:rPr lang="tr-TR" sz="2200" dirty="0"/>
              <a:t>Laboratuvar ortamı deneyleri: ADS ve laboratuvarları.</a:t>
            </a:r>
          </a:p>
          <a:p>
            <a:r>
              <a:rPr lang="tr-TR" sz="2200" dirty="0"/>
              <a:t>Gerçek saha durumlarında deneyler. Özel durumlar gerektiğinden, sadece AFER-</a:t>
            </a:r>
            <a:r>
              <a:rPr lang="tr-TR" sz="2200" dirty="0" err="1"/>
              <a:t>Faurei</a:t>
            </a:r>
            <a:r>
              <a:rPr lang="tr-TR" sz="2200" dirty="0"/>
              <a:t> test sahasında uygulama yapılmıştır.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51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546847"/>
            <a:ext cx="6612122" cy="585730"/>
          </a:xfrm>
        </p:spPr>
        <p:txBody>
          <a:bodyPr>
            <a:normAutofit/>
          </a:bodyPr>
          <a:lstStyle/>
          <a:p>
            <a:pPr lvl="0"/>
            <a:r>
              <a:rPr lang="tr-TR" sz="2800" b="1" dirty="0"/>
              <a:t>Geliştirilen Sistemin Tanımı </a:t>
            </a:r>
            <a:r>
              <a:rPr lang="en-US" sz="2800" b="1" dirty="0"/>
              <a:t>(2)</a:t>
            </a:r>
            <a:endParaRPr lang="en-GB" sz="28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0420" y="1441803"/>
            <a:ext cx="3646580" cy="355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accent5">
                    <a:lumMod val="75000"/>
                  </a:schemeClr>
                </a:solidFill>
              </a:rPr>
              <a:t>Cihazların yerleşim dizaynı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0" y="1797270"/>
            <a:ext cx="3655194" cy="2443654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125" y="3799166"/>
            <a:ext cx="4744720" cy="2605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48894" y="3482167"/>
            <a:ext cx="301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Nihai </a:t>
            </a:r>
            <a:r>
              <a:rPr lang="tr-TR" dirty="0" err="1">
                <a:solidFill>
                  <a:schemeClr val="accent5">
                    <a:lumMod val="75000"/>
                  </a:schemeClr>
                </a:solidFill>
              </a:rPr>
              <a:t>arayüz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 uygulaması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4630" y="1554490"/>
            <a:ext cx="4389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Cihazlar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:  WSDO, WCDO, WLRCD </a:t>
            </a:r>
          </a:p>
          <a:p>
            <a:pPr lvl="0">
              <a:defRPr/>
            </a:pPr>
            <a:endParaRPr lang="en-GB" dirty="0"/>
          </a:p>
          <a:p>
            <a:pPr lvl="0">
              <a:defRPr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tr-TR" dirty="0"/>
              <a:t>Kullanıcı ara yüzü </a:t>
            </a:r>
            <a:r>
              <a:rPr lang="en-GB" dirty="0"/>
              <a:t>(GUI) </a:t>
            </a:r>
            <a:r>
              <a:rPr lang="tr-TR" dirty="0"/>
              <a:t>uygulaması gerçek zamanlı verileri almakta ve göstermektedir.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0420" y="5615583"/>
            <a:ext cx="3739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Ara yüz veriyi kaydetmekte ve her bir satır için bir mesaj vermekte, .</a:t>
            </a:r>
            <a:r>
              <a:rPr lang="tr-TR" dirty="0" err="1"/>
              <a:t>csv</a:t>
            </a:r>
            <a:r>
              <a:rPr lang="tr-TR" dirty="0"/>
              <a:t> formatında kaydetmektedir.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4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569592" cy="973550"/>
          </a:xfrm>
        </p:spPr>
        <p:txBody>
          <a:bodyPr>
            <a:normAutofit/>
          </a:bodyPr>
          <a:lstStyle/>
          <a:p>
            <a:r>
              <a:rPr lang="tr-TR" sz="3200" b="1" dirty="0"/>
              <a:t>Sistemin avantajları</a:t>
            </a:r>
            <a:r>
              <a:rPr lang="en-US" sz="3200" b="1" dirty="0"/>
              <a:t>(1)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5002" y="1311964"/>
            <a:ext cx="8293995" cy="5044387"/>
          </a:xfrm>
        </p:spPr>
        <p:txBody>
          <a:bodyPr>
            <a:noAutofit/>
          </a:bodyPr>
          <a:lstStyle/>
          <a:p>
            <a:r>
              <a:rPr lang="tr-TR" sz="2000" dirty="0"/>
              <a:t>Temel amaç: pantograf ve temas telinin arasındaki temas noktasından alınan yer değiştirme verilerinin uzun zamanda toplanması</a:t>
            </a:r>
          </a:p>
          <a:p>
            <a:r>
              <a:rPr lang="tr-TR" sz="2000" dirty="0"/>
              <a:t>Büyük miktarda veri, uzun zamanda, pantograf ve temas teli arasındaki etkileşimin analiz edilmesine yardım etmesi, aşınma derecesi hakkında bilgi sağlaması </a:t>
            </a:r>
          </a:p>
          <a:p>
            <a:r>
              <a:rPr lang="tr-TR" sz="2000" dirty="0"/>
              <a:t>Sistemin çözümü ise önemli dizayn aşamasında odak noktasının  düşük maliyetli kategorisinde olması </a:t>
            </a:r>
          </a:p>
          <a:p>
            <a:r>
              <a:rPr lang="tr-TR" sz="2000" dirty="0"/>
              <a:t>“Talep üzerine” stratejinin sürdürülmesi için periyodik zaman planlaması bakım stratejisinin değiştirilmesine yardımcı olması</a:t>
            </a:r>
          </a:p>
          <a:p>
            <a:r>
              <a:rPr lang="tr-TR" sz="2000" dirty="0"/>
              <a:t>Kritik kusurların hızlıca belirlenmesi</a:t>
            </a:r>
          </a:p>
          <a:p>
            <a:r>
              <a:rPr lang="tr-TR" sz="2000" dirty="0"/>
              <a:t>Geçmiş ve kıyaslanabilir verilerin gelecekteki yeni </a:t>
            </a:r>
            <a:r>
              <a:rPr lang="tr-TR" sz="2000" dirty="0" err="1"/>
              <a:t>katener</a:t>
            </a:r>
            <a:r>
              <a:rPr lang="tr-TR" sz="2000" dirty="0"/>
              <a:t> sistem dizaynlarının geliştirilmesinde yardımcı olması</a:t>
            </a:r>
          </a:p>
          <a:p>
            <a:r>
              <a:rPr lang="tr-TR" sz="2000" dirty="0" err="1"/>
              <a:t>Katener</a:t>
            </a:r>
            <a:r>
              <a:rPr lang="tr-TR" sz="2000" dirty="0"/>
              <a:t> sistemin bileşenlerinin aşınma derecesinin izlenmesine kullanılması</a:t>
            </a:r>
          </a:p>
          <a:p>
            <a:endParaRPr lang="tr-TR" sz="2400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9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45380"/>
            <a:ext cx="6569592" cy="973550"/>
          </a:xfrm>
        </p:spPr>
        <p:txBody>
          <a:bodyPr>
            <a:normAutofit/>
          </a:bodyPr>
          <a:lstStyle/>
          <a:p>
            <a:r>
              <a:rPr lang="tr-TR" sz="3200" b="1" dirty="0"/>
              <a:t>Sistemin avantajları </a:t>
            </a:r>
            <a:r>
              <a:rPr lang="en-US" sz="3200" b="1" dirty="0"/>
              <a:t>(2)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19101" y="1311965"/>
            <a:ext cx="8096250" cy="513646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tr-TR" b="1" dirty="0" err="1">
                <a:solidFill>
                  <a:schemeClr val="accent5">
                    <a:lumMod val="50000"/>
                  </a:schemeClr>
                </a:solidFill>
              </a:rPr>
              <a:t>İnnovasyon</a:t>
            </a:r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 teknik özellikleri: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tr-TR" dirty="0"/>
              <a:t>Kablosuz iletişim</a:t>
            </a:r>
            <a:r>
              <a:rPr lang="en-US" dirty="0"/>
              <a:t>: </a:t>
            </a:r>
            <a:r>
              <a:rPr lang="tr-TR" dirty="0" err="1"/>
              <a:t>İnvazif</a:t>
            </a:r>
            <a:r>
              <a:rPr lang="tr-TR" dirty="0"/>
              <a:t> olmayan, veri  aktarımında kablo kullanmayan</a:t>
            </a:r>
            <a:endParaRPr lang="en-US" dirty="0"/>
          </a:p>
          <a:p>
            <a:r>
              <a:rPr lang="tr-TR" dirty="0"/>
              <a:t>Güç kaynağında özerklik; bateri ve </a:t>
            </a:r>
            <a:r>
              <a:rPr lang="tr-TR" dirty="0" err="1"/>
              <a:t>fotovoltaik</a:t>
            </a:r>
            <a:r>
              <a:rPr lang="tr-TR" dirty="0"/>
              <a:t> hücrelerin kullanımı</a:t>
            </a:r>
            <a:endParaRPr lang="en-US" dirty="0"/>
          </a:p>
          <a:p>
            <a:pPr lvl="0"/>
            <a:r>
              <a:rPr lang="tr-TR" dirty="0"/>
              <a:t>3 eksen içinde tek ivmeölçer devresi kullanıldı</a:t>
            </a:r>
          </a:p>
          <a:p>
            <a:pPr lvl="0"/>
            <a:r>
              <a:rPr lang="tr-TR" dirty="0"/>
              <a:t>Zorlu çevre koşullarında çalışma</a:t>
            </a:r>
            <a:r>
              <a:rPr lang="en-US" dirty="0"/>
              <a:t>  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tr-TR" b="1" dirty="0">
                <a:solidFill>
                  <a:schemeClr val="accent5">
                    <a:lumMod val="50000"/>
                  </a:schemeClr>
                </a:solidFill>
              </a:rPr>
              <a:t>Test Ayarları: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r-TR" dirty="0"/>
              <a:t>Donanım belleği tüm eksenler için 400 SPS ivme değerlerini almaktadır.</a:t>
            </a:r>
            <a:endParaRPr lang="en-US" dirty="0"/>
          </a:p>
          <a:p>
            <a:r>
              <a:rPr lang="tr-TR" dirty="0"/>
              <a:t>İlk ayarlar </a:t>
            </a:r>
            <a:r>
              <a:rPr lang="en-GB" dirty="0"/>
              <a:t> +/- 4g,</a:t>
            </a:r>
            <a:r>
              <a:rPr lang="tr-TR" dirty="0"/>
              <a:t> ivme ölçeği için</a:t>
            </a:r>
            <a:r>
              <a:rPr lang="en-GB" dirty="0"/>
              <a:t> </a:t>
            </a:r>
          </a:p>
          <a:p>
            <a:r>
              <a:rPr lang="tr-TR" dirty="0" err="1"/>
              <a:t>Sensör</a:t>
            </a:r>
            <a:r>
              <a:rPr lang="tr-TR" dirty="0"/>
              <a:t> aldığı verileri kendi hafızasında toplamakta ve titreşimler belirlenen sınır değerlerini aştığında iletilmektedir; başka bir deyişle, tren alanı terk ettiğinde iletim meydana gelmektedir. </a:t>
            </a:r>
            <a:endParaRPr lang="en-GB" dirty="0"/>
          </a:p>
          <a:p>
            <a:r>
              <a:rPr lang="tr-TR" dirty="0"/>
              <a:t>Tetikleyici sınır değer </a:t>
            </a:r>
            <a:r>
              <a:rPr lang="en-GB" dirty="0"/>
              <a:t> +/- 2.5g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7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59027"/>
            <a:ext cx="6580224" cy="780708"/>
          </a:xfrm>
        </p:spPr>
        <p:txBody>
          <a:bodyPr>
            <a:normAutofit/>
          </a:bodyPr>
          <a:lstStyle/>
          <a:p>
            <a:r>
              <a:rPr lang="tr-TR" sz="3200" b="1" dirty="0"/>
              <a:t>Süreç sonrası işlemler</a:t>
            </a:r>
            <a:r>
              <a:rPr lang="en-US" sz="3200" b="1" dirty="0"/>
              <a:t>(1)</a:t>
            </a:r>
            <a:endParaRPr lang="sl-SI" sz="3200" b="1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4" y="1253182"/>
            <a:ext cx="2857817" cy="227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28" y="1253182"/>
            <a:ext cx="3176336" cy="215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4" y="4554033"/>
            <a:ext cx="2826418" cy="208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02" y="4501497"/>
            <a:ext cx="3077761" cy="214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32" y="4501497"/>
            <a:ext cx="2881559" cy="2084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6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986919" y="1392082"/>
            <a:ext cx="2786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Zaman bölgesinde hızlanma genişlikleri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Kısa zaman dilimi için hızlanma genişlikleri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667" y="3837803"/>
            <a:ext cx="843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İvmelenme değerlerinin dağılımı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Lineer ve logaritmik düşey  ölçekte ivmelenme spektrumu</a:t>
            </a:r>
          </a:p>
        </p:txBody>
      </p:sp>
    </p:spTree>
    <p:extLst>
      <p:ext uri="{BB962C8B-B14F-4D97-AF65-F5344CB8AC3E}">
        <p14:creationId xmlns:p14="http://schemas.microsoft.com/office/powerpoint/2010/main" val="269907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53" y="4002537"/>
            <a:ext cx="2837372" cy="24564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/>
              <a:t>Süreç sonrası işlemler</a:t>
            </a:r>
            <a:r>
              <a:rPr lang="en-US" sz="3600" b="1" dirty="0"/>
              <a:t> (2)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126" y="1408588"/>
            <a:ext cx="2819882" cy="1137842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chemeClr val="accent5">
                    <a:lumMod val="50000"/>
                  </a:schemeClr>
                </a:solidFill>
              </a:rPr>
              <a:t>Lineer ve logaritmik düşey ölçekte üç eksen için yer değiştirme spektrumu</a:t>
            </a:r>
            <a:endParaRPr lang="tr-T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36" y="1311965"/>
            <a:ext cx="2863489" cy="255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4" y="1311965"/>
            <a:ext cx="3036196" cy="255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4" y="4044815"/>
            <a:ext cx="3097042" cy="2368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39125" y="4141438"/>
            <a:ext cx="2819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</a:rPr>
              <a:t>Lineer ve logaritmik düşey ölçekte üç eksen için enerji spektrumu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4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4909" y="159026"/>
            <a:ext cx="6977776" cy="1002197"/>
          </a:xfrm>
        </p:spPr>
        <p:txBody>
          <a:bodyPr>
            <a:normAutofit/>
          </a:bodyPr>
          <a:lstStyle/>
          <a:p>
            <a:r>
              <a:rPr lang="en-US" sz="3600" b="1" dirty="0"/>
              <a:t>USFD – Sheffield </a:t>
            </a:r>
            <a:r>
              <a:rPr lang="tr-TR" sz="3600" b="1" dirty="0"/>
              <a:t>Deneyleri </a:t>
            </a:r>
            <a:r>
              <a:rPr lang="en-GB" sz="3600" b="1" dirty="0"/>
              <a:t>(1)</a:t>
            </a:r>
            <a:endParaRPr lang="sl-SI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28650" y="1311964"/>
            <a:ext cx="74354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Deneyler 25-26 Ocak 2018 tarihinde yapıldı.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Temas telinin ivmelendirilmiş aşınmasını sağlayabilen özel USFD laboratuvarında kurulum yapıldı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/>
              <a:t>Sensörler</a:t>
            </a:r>
            <a:r>
              <a:rPr lang="tr-TR" sz="2400" dirty="0"/>
              <a:t> farklı </a:t>
            </a:r>
            <a:r>
              <a:rPr lang="tr-TR" sz="2400" dirty="0" err="1"/>
              <a:t>lokasyonlara</a:t>
            </a:r>
            <a:r>
              <a:rPr lang="tr-TR" sz="2400" dirty="0"/>
              <a:t> kuruldu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Temas teli için farklı tipte yerleştirmeler kaydedildi: farklı frekans ve biçimde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/>
              <a:t>Süreç sonrası, </a:t>
            </a:r>
            <a:r>
              <a:rPr lang="tr-TR" sz="2400" dirty="0" err="1"/>
              <a:t>sensörler</a:t>
            </a:r>
            <a:r>
              <a:rPr lang="tr-TR" sz="2400" dirty="0"/>
              <a:t> tarafından alınan veriler ile </a:t>
            </a:r>
            <a:r>
              <a:rPr lang="tr-TR" sz="2400" dirty="0" err="1"/>
              <a:t>aktüatör</a:t>
            </a:r>
            <a:r>
              <a:rPr lang="tr-TR" sz="2400" dirty="0"/>
              <a:t> tarafından üretilenler ile kıyaslandı.</a:t>
            </a:r>
          </a:p>
        </p:txBody>
      </p:sp>
    </p:spTree>
    <p:extLst>
      <p:ext uri="{BB962C8B-B14F-4D97-AF65-F5344CB8AC3E}">
        <p14:creationId xmlns:p14="http://schemas.microsoft.com/office/powerpoint/2010/main" val="33673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02" y="107294"/>
            <a:ext cx="7037443" cy="973550"/>
          </a:xfrm>
        </p:spPr>
        <p:txBody>
          <a:bodyPr>
            <a:normAutofit/>
          </a:bodyPr>
          <a:lstStyle/>
          <a:p>
            <a:r>
              <a:rPr lang="en-US" sz="3200" b="1" dirty="0"/>
              <a:t>USFD – Sheffield </a:t>
            </a:r>
            <a:r>
              <a:rPr lang="tr-TR" sz="3200" b="1" dirty="0"/>
              <a:t>Deneyleri </a:t>
            </a:r>
            <a:r>
              <a:rPr lang="en-GB" sz="3200" b="1" dirty="0"/>
              <a:t>(2)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43" y="1196404"/>
            <a:ext cx="3499372" cy="632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800" dirty="0">
                <a:solidFill>
                  <a:schemeClr val="accent5">
                    <a:lumMod val="50000"/>
                  </a:schemeClr>
                </a:solidFill>
              </a:rPr>
              <a:t>Üç ivmeölçer </a:t>
            </a:r>
            <a:r>
              <a:rPr lang="tr-TR" sz="1800" dirty="0" err="1">
                <a:solidFill>
                  <a:schemeClr val="accent5">
                    <a:lumMod val="50000"/>
                  </a:schemeClr>
                </a:solidFill>
              </a:rPr>
              <a:t>sensör</a:t>
            </a:r>
            <a:r>
              <a:rPr lang="tr-TR" sz="1800" dirty="0">
                <a:solidFill>
                  <a:schemeClr val="accent5">
                    <a:lumMod val="50000"/>
                  </a:schemeClr>
                </a:solidFill>
              </a:rPr>
              <a:t> temas teline yerleştirildi</a:t>
            </a:r>
            <a:endParaRPr lang="en-GB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860C-01DE-4564-9AEE-30F38CA4482A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 descr="D:\Users\Tudor\Projects\NeTIRail\T3.5\Sheffield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1" y="1828802"/>
            <a:ext cx="3922455" cy="2418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Users\Tudor\Projects\NeTIRail\T3.5\Sheffield_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6393" y="2675082"/>
            <a:ext cx="4443697" cy="27768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936859" y="1174516"/>
            <a:ext cx="3388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chemeClr val="accent5">
                    <a:lumMod val="50000"/>
                  </a:schemeClr>
                </a:solidFill>
              </a:rPr>
              <a:t>Temas teline ve aynı zamanda </a:t>
            </a:r>
            <a:r>
              <a:rPr lang="tr-TR" sz="1600" dirty="0" err="1">
                <a:solidFill>
                  <a:schemeClr val="accent5">
                    <a:lumMod val="50000"/>
                  </a:schemeClr>
                </a:solidFill>
              </a:rPr>
              <a:t>aktüatör</a:t>
            </a:r>
            <a:r>
              <a:rPr lang="tr-TR" sz="1600" dirty="0">
                <a:solidFill>
                  <a:schemeClr val="accent5">
                    <a:lumMod val="50000"/>
                  </a:schemeClr>
                </a:solidFill>
              </a:rPr>
              <a:t> gövdesine </a:t>
            </a:r>
            <a:r>
              <a:rPr lang="tr-TR" sz="1600" dirty="0" err="1">
                <a:solidFill>
                  <a:schemeClr val="accent5">
                    <a:lumMod val="50000"/>
                  </a:schemeClr>
                </a:solidFill>
              </a:rPr>
              <a:t>sensörler</a:t>
            </a:r>
            <a:r>
              <a:rPr lang="tr-TR" sz="1600" dirty="0">
                <a:solidFill>
                  <a:schemeClr val="accent5">
                    <a:lumMod val="50000"/>
                  </a:schemeClr>
                </a:solidFill>
              </a:rPr>
              <a:t> yerleştirildi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001" y="4512443"/>
            <a:ext cx="4614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Yüksek ve düşük frekans titreşimler, tekil titreşimler vb. </a:t>
            </a:r>
            <a:r>
              <a:rPr lang="tr-TR" sz="2000" dirty="0" err="1"/>
              <a:t>aktüatör</a:t>
            </a:r>
            <a:r>
              <a:rPr lang="tr-TR" sz="2000" dirty="0"/>
              <a:t> uygulamasında üretildi.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993422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743</Words>
  <Application>Microsoft Office PowerPoint</Application>
  <PresentationFormat>Ekran Gösterisi (4:3)</PresentationFormat>
  <Paragraphs>131</Paragraphs>
  <Slides>15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Custom Design</vt:lpstr>
      <vt:lpstr>Seyir teli için  ivmelenme izleme sistemi</vt:lpstr>
      <vt:lpstr>Geliştirilen Sistemin Tanımı (1)</vt:lpstr>
      <vt:lpstr>Geliştirilen Sistemin Tanımı (2)</vt:lpstr>
      <vt:lpstr>Sistemin avantajları(1)</vt:lpstr>
      <vt:lpstr>Sistemin avantajları (2)</vt:lpstr>
      <vt:lpstr>Süreç sonrası işlemler(1)</vt:lpstr>
      <vt:lpstr>Süreç sonrası işlemler (2)</vt:lpstr>
      <vt:lpstr>USFD – Sheffield Deneyleri (1)</vt:lpstr>
      <vt:lpstr>USFD – Sheffield Deneyleri (2)</vt:lpstr>
      <vt:lpstr>USFD – Sheffield Deneyleri (3)</vt:lpstr>
      <vt:lpstr>USFD – Sheffield Deneyleri (4)</vt:lpstr>
      <vt:lpstr>USFD – Sheffield Deneyleri (5)</vt:lpstr>
      <vt:lpstr>AFER – Faurei Deneyleri(1)</vt:lpstr>
      <vt:lpstr>AFER – Faurei Deneyleri(2)</vt:lpstr>
      <vt:lpstr>AFER – Faurei Deneyleri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Paragreen</dc:creator>
  <cp:lastModifiedBy>User</cp:lastModifiedBy>
  <cp:revision>37</cp:revision>
  <dcterms:created xsi:type="dcterms:W3CDTF">2015-06-02T18:25:02Z</dcterms:created>
  <dcterms:modified xsi:type="dcterms:W3CDTF">2018-06-11T08:46:58Z</dcterms:modified>
</cp:coreProperties>
</file>