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</p:sldMasterIdLst>
  <p:notesMasterIdLst>
    <p:notesMasterId r:id="rId22"/>
  </p:notesMasterIdLst>
  <p:handoutMasterIdLst>
    <p:handoutMasterId r:id="rId23"/>
  </p:handoutMasterIdLst>
  <p:sldIdLst>
    <p:sldId id="258" r:id="rId3"/>
    <p:sldId id="306" r:id="rId4"/>
    <p:sldId id="308" r:id="rId5"/>
    <p:sldId id="311" r:id="rId6"/>
    <p:sldId id="309" r:id="rId7"/>
    <p:sldId id="312" r:id="rId8"/>
    <p:sldId id="303" r:id="rId9"/>
    <p:sldId id="313" r:id="rId10"/>
    <p:sldId id="314" r:id="rId11"/>
    <p:sldId id="315" r:id="rId12"/>
    <p:sldId id="316" r:id="rId13"/>
    <p:sldId id="305" r:id="rId14"/>
    <p:sldId id="304" r:id="rId15"/>
    <p:sldId id="317" r:id="rId16"/>
    <p:sldId id="307" r:id="rId17"/>
    <p:sldId id="295" r:id="rId18"/>
    <p:sldId id="297" r:id="rId19"/>
    <p:sldId id="318" r:id="rId20"/>
    <p:sldId id="319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478C"/>
    <a:srgbClr val="99BEEF"/>
    <a:srgbClr val="2F55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20" autoAdjust="0"/>
    <p:restoredTop sz="78179" autoAdjust="0"/>
  </p:normalViewPr>
  <p:slideViewPr>
    <p:cSldViewPr snapToGrid="0">
      <p:cViewPr varScale="1">
        <p:scale>
          <a:sx n="61" d="100"/>
          <a:sy n="61" d="100"/>
        </p:scale>
        <p:origin x="141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2" d="100"/>
          <a:sy n="52" d="100"/>
        </p:scale>
        <p:origin x="-2892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849AF2-BD5A-47CE-B087-F20F29C9FA18}" type="datetimeFigureOut">
              <a:rPr lang="en-GB" smtClean="0"/>
              <a:t>11/06/2018</a:t>
            </a:fld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09B90D-113F-4387-872F-E54E222B68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29428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o-R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1A845E-CB7B-FD4F-8830-9CDA2771536D}" type="datetimeFigureOut">
              <a:rPr lang="ro-RO" smtClean="0"/>
              <a:t>11.06.2018</a:t>
            </a:fld>
            <a:endParaRPr lang="ro-R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o-R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6A8C36-1364-8B44-A4DB-7E89A3E7F482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697629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6A8C36-1364-8B44-A4DB-7E89A3E7F482}" type="slidenum">
              <a:rPr lang="ro-RO" smtClean="0"/>
              <a:t>1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0520920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9027"/>
            <a:ext cx="7886700" cy="97355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Main goals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742950" indent="-285750">
              <a:buFont typeface="Arial" panose="020B0604020202020204" pitchFamily="34" charset="0"/>
              <a:buChar char="•"/>
              <a:defRPr sz="1800"/>
            </a:lvl2pPr>
          </a:lstStyle>
          <a:p>
            <a:pPr lvl="0"/>
            <a:r>
              <a:rPr lang="en-US" dirty="0"/>
              <a:t>The general goal of Task 4.3 is the development of a smartphone based technology for vehicle, infrastructure and comfort passenger monitoring, i.e. crowd-sourced data collection, to increase the regularity and granularity of the monitoring data available.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Expected results of this task are:</a:t>
            </a:r>
          </a:p>
          <a:p>
            <a:pPr lvl="1"/>
            <a:r>
              <a:rPr lang="en-US" dirty="0"/>
              <a:t>Developing an app to gather data from the smartphone GPS sensor and its accelerometer. This will consider conservation of battery life as a priority to ensure viability of the app. </a:t>
            </a:r>
          </a:p>
          <a:p>
            <a:pPr lvl="1"/>
            <a:r>
              <a:rPr lang="en-US" dirty="0"/>
              <a:t>Developing a gateway to which the data is transmitted using the phone 3G or </a:t>
            </a:r>
            <a:r>
              <a:rPr lang="en-US" dirty="0" err="1"/>
              <a:t>WiFi</a:t>
            </a:r>
            <a:r>
              <a:rPr lang="en-US" dirty="0"/>
              <a:t> connection. </a:t>
            </a:r>
          </a:p>
          <a:p>
            <a:pPr lvl="1"/>
            <a:r>
              <a:rPr lang="en-US" dirty="0"/>
              <a:t>Developing an interface for querying of available data (e.g. relational database structure). 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5D6A8-5BF4-4034-86AD-726D6140DE0E}" type="datetimeFigureOut">
              <a:rPr lang="en-GB" smtClean="0"/>
              <a:pPr/>
              <a:t>11/06/2018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1860C-01DE-4564-9AEE-30F38CA4482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1337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159027"/>
            <a:ext cx="7886700" cy="97355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System Architecture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742950" indent="-285750">
              <a:buFont typeface="Arial" panose="020B0604020202020204" pitchFamily="34" charset="0"/>
              <a:buChar char="•"/>
              <a:defRPr sz="1800"/>
            </a:lvl2pPr>
          </a:lstStyle>
          <a:p>
            <a:pPr lvl="0"/>
            <a:r>
              <a:rPr lang="en-US" dirty="0"/>
              <a:t>The general goal of Task 4.3 is the development of a smartphone based technology for vehicle, infrastructure and comfort passenger monitoring, i.e. crowd-sourced data collection, to increase the regularity and granularity of the monitoring data available.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Expected results of this task are:</a:t>
            </a:r>
          </a:p>
          <a:p>
            <a:pPr lvl="1"/>
            <a:r>
              <a:rPr lang="en-US" dirty="0"/>
              <a:t>Developing an app to gather data from the smartphone GPS sensor and its accelerometer. This will consider conservation of battery life as a priority to ensure viability of the app. </a:t>
            </a:r>
          </a:p>
          <a:p>
            <a:pPr lvl="1"/>
            <a:r>
              <a:rPr lang="en-US" dirty="0"/>
              <a:t>Developing a gateway to which the data is transmitted using the phone 3G or </a:t>
            </a:r>
            <a:r>
              <a:rPr lang="en-US" dirty="0" err="1"/>
              <a:t>WiFi</a:t>
            </a:r>
            <a:r>
              <a:rPr lang="en-US" dirty="0"/>
              <a:t> connection. </a:t>
            </a:r>
          </a:p>
          <a:p>
            <a:pPr lvl="1"/>
            <a:r>
              <a:rPr lang="en-US" dirty="0"/>
              <a:t>Developing an interface for querying of available data (e.g. relational database structure). 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5D6A8-5BF4-4034-86AD-726D6140DE0E}" type="datetimeFigureOut">
              <a:rPr lang="en-GB" smtClean="0"/>
              <a:pPr/>
              <a:t>11/06/2018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1860C-01DE-4564-9AEE-30F38CA4482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6133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5D6A8-5BF4-4034-86AD-726D6140DE0E}" type="datetimeFigureOut">
              <a:rPr lang="en-GB" smtClean="0"/>
              <a:pPr/>
              <a:t>11/06/2018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1860C-01DE-4564-9AEE-30F38CA4482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7128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5D6A8-5BF4-4034-86AD-726D6140DE0E}" type="datetimeFigureOut">
              <a:rPr lang="en-GB" smtClean="0"/>
              <a:pPr/>
              <a:t>11/06/2018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1860C-01DE-4564-9AEE-30F38CA4482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5618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5D6A8-5BF4-4034-86AD-726D6140DE0E}" type="datetimeFigureOut">
              <a:rPr lang="en-GB" smtClean="0"/>
              <a:pPr/>
              <a:t>11/06/2018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1860C-01DE-4564-9AEE-30F38CA4482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4183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85589"/>
            <a:ext cx="7886700" cy="9878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3763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651" y="22002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7959" y="13763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7959" y="22002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5D6A8-5BF4-4034-86AD-726D6140DE0E}" type="datetimeFigureOut">
              <a:rPr lang="en-GB" smtClean="0"/>
              <a:pPr/>
              <a:t>11/06/2018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1860C-01DE-4564-9AEE-30F38CA4482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7093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5D6A8-5BF4-4034-86AD-726D6140DE0E}" type="datetimeFigureOut">
              <a:rPr lang="en-GB" smtClean="0"/>
              <a:pPr/>
              <a:t>11/06/2018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21860C-01DE-4564-9AEE-30F38CA4482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6991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144000" cy="249140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2491409"/>
            <a:ext cx="9144000" cy="2040834"/>
          </a:xfrm>
          <a:prstGeom prst="rect">
            <a:avLst/>
          </a:prstGeom>
          <a:solidFill>
            <a:srgbClr val="15478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3000" y="2743199"/>
            <a:ext cx="6858000" cy="766763"/>
          </a:xfrm>
        </p:spPr>
        <p:txBody>
          <a:bodyPr anchor="b">
            <a:normAutofit/>
          </a:bodyPr>
          <a:lstStyle>
            <a:lvl1pPr algn="ctr"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of presentation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02038"/>
            <a:ext cx="6858000" cy="62540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Meeting, Venue - Date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C8F06-DD92-482C-A270-584C9B24FCBB}" type="datetimeFigureOut">
              <a:rPr lang="en-GB" smtClean="0"/>
              <a:pPr/>
              <a:t>11/06/2018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C75DF-3934-45B4-896A-016E67921350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009" y="5044386"/>
            <a:ext cx="1657436" cy="1126159"/>
          </a:xfrm>
          <a:prstGeom prst="rect">
            <a:avLst/>
          </a:prstGeom>
        </p:spPr>
      </p:pic>
      <p:sp>
        <p:nvSpPr>
          <p:cNvPr id="15" name="Content Placeholder 14"/>
          <p:cNvSpPr>
            <a:spLocks noGrp="1"/>
          </p:cNvSpPr>
          <p:nvPr>
            <p:ph sz="quarter" idx="13" hasCustomPrompt="1"/>
          </p:nvPr>
        </p:nvSpPr>
        <p:spPr>
          <a:xfrm>
            <a:off x="628650" y="4770438"/>
            <a:ext cx="3943350" cy="56363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Forename FAMILY NAME</a:t>
            </a:r>
            <a:endParaRPr lang="en-GB" dirty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4" hasCustomPrompt="1"/>
          </p:nvPr>
        </p:nvSpPr>
        <p:spPr>
          <a:xfrm>
            <a:off x="628650" y="5369132"/>
            <a:ext cx="1227138" cy="874713"/>
          </a:xfrm>
        </p:spPr>
        <p:txBody>
          <a:bodyPr>
            <a:noAutofit/>
          </a:bodyPr>
          <a:lstStyle>
            <a:lvl1pPr marL="0" indent="0">
              <a:buNone/>
              <a:defRPr sz="1800" baseline="0"/>
            </a:lvl1pPr>
          </a:lstStyle>
          <a:p>
            <a:r>
              <a:rPr lang="en-GB" dirty="0"/>
              <a:t>Own company logo</a:t>
            </a:r>
          </a:p>
        </p:txBody>
      </p:sp>
      <p:pic>
        <p:nvPicPr>
          <p:cNvPr id="14" name="Image 13" descr="netirail_logo_txt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979130" y="327540"/>
            <a:ext cx="4990488" cy="19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550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26586"/>
            <a:ext cx="6792567" cy="8938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Low cost smartphone sensors for vehicle and infrastructure monitoring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11965"/>
            <a:ext cx="7886700" cy="4864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Main goals</a:t>
            </a:r>
          </a:p>
          <a:p>
            <a:pPr lvl="1"/>
            <a:r>
              <a:rPr lang="en-US" dirty="0"/>
              <a:t>System Architecture</a:t>
            </a:r>
          </a:p>
          <a:p>
            <a:pPr lvl="1"/>
            <a:r>
              <a:rPr lang="en-US" dirty="0"/>
              <a:t>Standards &amp; Models for evaluation of ride comfort</a:t>
            </a:r>
          </a:p>
          <a:p>
            <a:pPr lvl="1"/>
            <a:r>
              <a:rPr lang="en-US" dirty="0"/>
              <a:t>Layout &amp; Functionalities of smartphone application</a:t>
            </a:r>
          </a:p>
          <a:p>
            <a:pPr lvl="1"/>
            <a:r>
              <a:rPr lang="en-US" dirty="0"/>
              <a:t>Test result on Test Line “Bartolomeu – </a:t>
            </a:r>
            <a:r>
              <a:rPr lang="en-US" dirty="0" err="1"/>
              <a:t>Zărnești</a:t>
            </a:r>
            <a:r>
              <a:rPr lang="en-US" dirty="0"/>
              <a:t>”</a:t>
            </a:r>
          </a:p>
          <a:p>
            <a:pPr lvl="1"/>
            <a:r>
              <a:rPr lang="en-US" dirty="0"/>
              <a:t>Conclusion</a:t>
            </a:r>
          </a:p>
          <a:p>
            <a:pPr lvl="1"/>
            <a:r>
              <a:rPr lang="en-US" dirty="0"/>
              <a:t>Questions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15D6A8-5BF4-4034-86AD-726D6140DE0E}" type="datetimeFigureOut">
              <a:rPr lang="en-GB" smtClean="0"/>
              <a:pPr/>
              <a:t>11/06/2018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/>
              <a:t>Meeting/Event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21860C-01DE-4564-9AEE-30F38CA4482A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197" y="700788"/>
            <a:ext cx="767498" cy="521483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 flipV="1">
            <a:off x="0" y="1151045"/>
            <a:ext cx="7968343" cy="8284"/>
          </a:xfrm>
          <a:prstGeom prst="line">
            <a:avLst/>
          </a:prstGeom>
          <a:ln w="66675">
            <a:gradFill flip="none" rotWithShape="1">
              <a:gsLst>
                <a:gs pos="0">
                  <a:srgbClr val="15478C"/>
                </a:gs>
                <a:gs pos="100000">
                  <a:srgbClr val="99BEEF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104" y="126586"/>
            <a:ext cx="1615591" cy="484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876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9" r:id="rId2"/>
    <p:sldLayoutId id="2147483661" r:id="rId3"/>
    <p:sldLayoutId id="2147483663" r:id="rId4"/>
    <p:sldLayoutId id="2147483664" r:id="rId5"/>
    <p:sldLayoutId id="2147483665" r:id="rId6"/>
    <p:sldLayoutId id="2147483666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5C8F06-DD92-482C-A270-584C9B24FCBB}" type="datetimeFigureOut">
              <a:rPr lang="en-GB" smtClean="0"/>
              <a:pPr/>
              <a:t>11/06/2018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5C75DF-3934-45B4-896A-016E6792135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0020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108726" y="2668837"/>
            <a:ext cx="8997696" cy="1401139"/>
          </a:xfrm>
        </p:spPr>
        <p:txBody>
          <a:bodyPr>
            <a:noAutofit/>
          </a:bodyPr>
          <a:lstStyle/>
          <a:p>
            <a:r>
              <a:rPr lang="tr-TR" sz="3200" dirty="0"/>
              <a:t>Romanya’da gerçekleştirilen aks kutusu ivmeölçer (ABA) ölçümleri </a:t>
            </a:r>
            <a:r>
              <a:rPr lang="en-GB" sz="3200" dirty="0"/>
              <a:t>: </a:t>
            </a:r>
            <a:br>
              <a:rPr lang="tr-TR" sz="3200" dirty="0"/>
            </a:br>
            <a:r>
              <a:rPr lang="en-GB" sz="3200" dirty="0" err="1"/>
              <a:t>Faurei</a:t>
            </a:r>
            <a:r>
              <a:rPr lang="en-GB" sz="3200" dirty="0"/>
              <a:t> test </a:t>
            </a:r>
            <a:r>
              <a:rPr lang="tr-TR" sz="3200" dirty="0"/>
              <a:t>alanı ve </a:t>
            </a:r>
            <a:r>
              <a:rPr lang="en-GB" sz="3200" dirty="0"/>
              <a:t>Bartolomeu-</a:t>
            </a:r>
            <a:r>
              <a:rPr lang="en-GB" sz="3200" dirty="0" err="1"/>
              <a:t>Zărneşti</a:t>
            </a:r>
            <a:r>
              <a:rPr lang="tr-TR" sz="3200" dirty="0"/>
              <a:t> hattı</a:t>
            </a:r>
            <a:endParaRPr lang="en-GB" sz="3200" dirty="0"/>
          </a:p>
        </p:txBody>
      </p:sp>
      <p:sp>
        <p:nvSpPr>
          <p:cNvPr id="10" name="Subtitle 9"/>
          <p:cNvSpPr>
            <a:spLocks noGrp="1"/>
          </p:cNvSpPr>
          <p:nvPr>
            <p:ph type="subTitle" idx="1"/>
          </p:nvPr>
        </p:nvSpPr>
        <p:spPr>
          <a:xfrm>
            <a:off x="108726" y="3908737"/>
            <a:ext cx="9035274" cy="1007795"/>
          </a:xfrm>
        </p:spPr>
        <p:txBody>
          <a:bodyPr>
            <a:noAutofit/>
          </a:bodyPr>
          <a:lstStyle/>
          <a:p>
            <a:r>
              <a:rPr lang="en-GB" dirty="0" err="1"/>
              <a:t>NeTIRail</a:t>
            </a:r>
            <a:r>
              <a:rPr lang="en-GB" dirty="0"/>
              <a:t>-INFRA </a:t>
            </a:r>
            <a:r>
              <a:rPr lang="tr-TR" dirty="0"/>
              <a:t>Bilgilendirme Toplantısı</a:t>
            </a:r>
            <a:r>
              <a:rPr lang="en-GB" dirty="0"/>
              <a:t>, </a:t>
            </a:r>
            <a:r>
              <a:rPr lang="tr-TR" dirty="0"/>
              <a:t>Ankara, Türkiye</a:t>
            </a:r>
            <a:endParaRPr lang="en-GB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E082907-F558-409A-9011-757FEE74FAC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76605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628650" y="158750"/>
            <a:ext cx="7886700" cy="973138"/>
          </a:xfrm>
        </p:spPr>
        <p:txBody>
          <a:bodyPr/>
          <a:lstStyle/>
          <a:p>
            <a:r>
              <a:rPr lang="es-ES" altLang="en-US" dirty="0"/>
              <a:t>AFER</a:t>
            </a:r>
            <a:r>
              <a:rPr lang="tr-TR" altLang="en-US" dirty="0"/>
              <a:t> test alanında ABA ölçümleri</a:t>
            </a:r>
            <a:endParaRPr lang="es-ES" altLang="en-US" dirty="0"/>
          </a:p>
        </p:txBody>
      </p:sp>
      <p:pic>
        <p:nvPicPr>
          <p:cNvPr id="6146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6" y="1491835"/>
            <a:ext cx="9112847" cy="4458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76614" y="6059931"/>
            <a:ext cx="79039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/>
              <a:t>80 km/</a:t>
            </a:r>
            <a:r>
              <a:rPr lang="tr-TR" dirty="0" err="1"/>
              <a:t>sa</a:t>
            </a:r>
            <a:r>
              <a:rPr lang="tr-TR" dirty="0"/>
              <a:t> ölçülen düşey ve yatay ABA ve kusurların dalga güç spektrumu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40022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628650" y="158750"/>
            <a:ext cx="7886700" cy="973138"/>
          </a:xfrm>
        </p:spPr>
        <p:txBody>
          <a:bodyPr/>
          <a:lstStyle/>
          <a:p>
            <a:r>
              <a:rPr lang="es-ES" altLang="en-US" dirty="0"/>
              <a:t>AFER</a:t>
            </a:r>
            <a:r>
              <a:rPr lang="tr-TR" altLang="en-US" dirty="0"/>
              <a:t> test alanında ABA ölçümleri</a:t>
            </a:r>
            <a:endParaRPr lang="es-ES" altLang="en-US" dirty="0"/>
          </a:p>
        </p:txBody>
      </p:sp>
      <p:sp>
        <p:nvSpPr>
          <p:cNvPr id="2" name="Rectangle 1"/>
          <p:cNvSpPr/>
          <p:nvPr/>
        </p:nvSpPr>
        <p:spPr>
          <a:xfrm>
            <a:off x="776614" y="6059931"/>
            <a:ext cx="79039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/>
              <a:t>200 km/</a:t>
            </a:r>
            <a:r>
              <a:rPr lang="tr-TR" dirty="0" err="1"/>
              <a:t>sa</a:t>
            </a:r>
            <a:r>
              <a:rPr lang="tr-TR" dirty="0"/>
              <a:t> ölçülen düşey ve yatay ABA ve kusurların dalga güç spektrumu</a:t>
            </a:r>
            <a:endParaRPr lang="nl-NL" dirty="0"/>
          </a:p>
        </p:txBody>
      </p:sp>
      <p:pic>
        <p:nvPicPr>
          <p:cNvPr id="7170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350332"/>
            <a:ext cx="9175335" cy="4709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25715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628650" y="158750"/>
            <a:ext cx="7886700" cy="973138"/>
          </a:xfrm>
        </p:spPr>
        <p:txBody>
          <a:bodyPr/>
          <a:lstStyle/>
          <a:p>
            <a:r>
              <a:rPr lang="en-GB" dirty="0"/>
              <a:t>Bartolomeu-</a:t>
            </a:r>
            <a:r>
              <a:rPr lang="en-GB" dirty="0" err="1"/>
              <a:t>Zărneşti</a:t>
            </a:r>
            <a:r>
              <a:rPr lang="en-GB" dirty="0"/>
              <a:t> </a:t>
            </a:r>
            <a:r>
              <a:rPr lang="tr-TR" dirty="0"/>
              <a:t> hattında </a:t>
            </a:r>
            <a:r>
              <a:rPr lang="tr-TR" altLang="en-US" dirty="0"/>
              <a:t>ABA ölçümleri</a:t>
            </a:r>
            <a:endParaRPr lang="es-ES" altLang="en-US" dirty="0"/>
          </a:p>
        </p:txBody>
      </p:sp>
      <p:sp>
        <p:nvSpPr>
          <p:cNvPr id="23555" name="Rectangle 5"/>
          <p:cNvSpPr>
            <a:spLocks noChangeArrowheads="1"/>
          </p:cNvSpPr>
          <p:nvPr/>
        </p:nvSpPr>
        <p:spPr bwMode="auto">
          <a:xfrm>
            <a:off x="201177" y="2175622"/>
            <a:ext cx="572452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tr-TR" altLang="en-US" sz="2400" dirty="0"/>
              <a:t>ABA ölçümleri 2016 yılı Eylül ayının sonunda </a:t>
            </a:r>
            <a:r>
              <a:rPr lang="en-GB" altLang="en-US" sz="2400" dirty="0"/>
              <a:t>Bartolomeu-</a:t>
            </a:r>
            <a:r>
              <a:rPr lang="en-GB" altLang="en-US" sz="2400" dirty="0" err="1"/>
              <a:t>Zarnesti</a:t>
            </a:r>
            <a:r>
              <a:rPr lang="tr-TR" altLang="en-US" sz="2400" dirty="0"/>
              <a:t> hattında gerçekleştirilmiştir. </a:t>
            </a:r>
            <a:br>
              <a:rPr lang="en-GB" altLang="en-US" sz="2400" dirty="0"/>
            </a:br>
            <a:endParaRPr lang="en-GB" altLang="en-US" sz="2400" dirty="0"/>
          </a:p>
        </p:txBody>
      </p:sp>
      <p:pic>
        <p:nvPicPr>
          <p:cNvPr id="23556" name="Picture 5" descr="O:\Deliverable 43\2016 07 17 Brasov Romania\fotos NeTIRail-INFRA\IMG_04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414" y="1448454"/>
            <a:ext cx="2927014" cy="2196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2" descr="D:\anunezvicencio\Photos work\2016 27 09 ABA Brasov Romania\IMG_20160930_0947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77" y="3702882"/>
            <a:ext cx="3968238" cy="2976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3" descr="D:\anunezvicencio\Photos work\2016 27 09 ABA Brasov Romania\Camera Alfredo\IMG_505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488" y="4008885"/>
            <a:ext cx="4005262" cy="267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0" descr="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209" y="1259526"/>
            <a:ext cx="2659565" cy="903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22058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anunezvicencio\Photos work\2016 09 27 ABA Brasov Romania\Camera Alfredo\IMG_5014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7" r="7936"/>
          <a:stretch/>
        </p:blipFill>
        <p:spPr bwMode="auto">
          <a:xfrm>
            <a:off x="2635171" y="1508896"/>
            <a:ext cx="4003624" cy="31633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Oval 1"/>
          <p:cNvSpPr/>
          <p:nvPr/>
        </p:nvSpPr>
        <p:spPr>
          <a:xfrm>
            <a:off x="2467627" y="2285030"/>
            <a:ext cx="839244" cy="1277655"/>
          </a:xfrm>
          <a:prstGeom prst="ellipse">
            <a:avLst/>
          </a:prstGeom>
          <a:noFill/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6" name="Straight Arrow Connector 5"/>
          <p:cNvCxnSpPr>
            <a:stCxn id="7" idx="0"/>
          </p:cNvCxnSpPr>
          <p:nvPr/>
        </p:nvCxnSpPr>
        <p:spPr>
          <a:xfrm flipH="1" flipV="1">
            <a:off x="3031299" y="3562685"/>
            <a:ext cx="1479136" cy="2245458"/>
          </a:xfrm>
          <a:prstGeom prst="straightConnector1">
            <a:avLst/>
          </a:prstGeom>
          <a:ln w="76200">
            <a:solidFill>
              <a:schemeClr val="accent1">
                <a:lumMod val="40000"/>
                <a:lumOff val="6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1786024" y="5808143"/>
            <a:ext cx="54488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dirty="0"/>
              <a:t>Yolcular trene binerken ve tren işletmedeyken, ilk defa ABA ölçümleri yapıldı.</a:t>
            </a:r>
            <a:endParaRPr lang="nl-NL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28650" y="158750"/>
            <a:ext cx="7886700" cy="973138"/>
          </a:xfrm>
        </p:spPr>
        <p:txBody>
          <a:bodyPr/>
          <a:lstStyle/>
          <a:p>
            <a:r>
              <a:rPr lang="en-GB" dirty="0"/>
              <a:t>Bartolomeu-</a:t>
            </a:r>
            <a:r>
              <a:rPr lang="en-GB" dirty="0" err="1"/>
              <a:t>Zărneşti</a:t>
            </a:r>
            <a:r>
              <a:rPr lang="en-GB" dirty="0"/>
              <a:t> </a:t>
            </a:r>
            <a:r>
              <a:rPr lang="tr-TR" dirty="0"/>
              <a:t> hattında </a:t>
            </a:r>
            <a:r>
              <a:rPr lang="tr-TR" altLang="en-US" dirty="0"/>
              <a:t>ABA ölçümleri</a:t>
            </a:r>
            <a:endParaRPr lang="es-ES" altLang="en-US" dirty="0"/>
          </a:p>
        </p:txBody>
      </p:sp>
    </p:spTree>
    <p:extLst>
      <p:ext uri="{BB962C8B-B14F-4D97-AF65-F5344CB8AC3E}">
        <p14:creationId xmlns:p14="http://schemas.microsoft.com/office/powerpoint/2010/main" val="35411099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/>
          <a:srcRect l="4721" r="1971"/>
          <a:stretch/>
        </p:blipFill>
        <p:spPr bwMode="auto">
          <a:xfrm>
            <a:off x="1814850" y="3535234"/>
            <a:ext cx="5342890" cy="25044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Oval 4"/>
          <p:cNvSpPr/>
          <p:nvPr/>
        </p:nvSpPr>
        <p:spPr bwMode="auto">
          <a:xfrm>
            <a:off x="3606078" y="5349340"/>
            <a:ext cx="581114" cy="521294"/>
          </a:xfrm>
          <a:prstGeom prst="ellipse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84089" y="6039674"/>
            <a:ext cx="2651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Resmi olmayan istasyonlar</a:t>
            </a:r>
            <a:endParaRPr lang="nl-NL" dirty="0"/>
          </a:p>
        </p:txBody>
      </p:sp>
      <p:sp>
        <p:nvSpPr>
          <p:cNvPr id="2" name="TextBox 1"/>
          <p:cNvSpPr txBox="1"/>
          <p:nvPr/>
        </p:nvSpPr>
        <p:spPr>
          <a:xfrm>
            <a:off x="977030" y="1741118"/>
            <a:ext cx="414581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Verilerin tamamını kullanmadaki zorluklar</a:t>
            </a:r>
            <a:r>
              <a:rPr lang="en-GB" dirty="0"/>
              <a:t>:</a:t>
            </a:r>
          </a:p>
          <a:p>
            <a:pPr marL="285750" indent="-285750">
              <a:buFontTx/>
              <a:buChar char="-"/>
            </a:pPr>
            <a:r>
              <a:rPr lang="tr-TR" dirty="0"/>
              <a:t>Hızda köklü değişiklikler </a:t>
            </a:r>
            <a:r>
              <a:rPr lang="en-GB" dirty="0"/>
              <a:t>(</a:t>
            </a:r>
            <a:r>
              <a:rPr lang="en-GB" dirty="0" err="1"/>
              <a:t>Faurei</a:t>
            </a:r>
            <a:r>
              <a:rPr lang="en-GB" dirty="0"/>
              <a:t>?)</a:t>
            </a:r>
          </a:p>
          <a:p>
            <a:pPr marL="285750" indent="-285750">
              <a:buFontTx/>
              <a:buChar char="-"/>
            </a:pPr>
            <a:r>
              <a:rPr lang="tr-TR" dirty="0"/>
              <a:t>CBS hassasiyeti</a:t>
            </a:r>
            <a:endParaRPr lang="en-GB" dirty="0"/>
          </a:p>
          <a:p>
            <a:pPr marL="285750" indent="-285750">
              <a:buFontTx/>
              <a:buChar char="-"/>
            </a:pPr>
            <a:r>
              <a:rPr lang="tr-TR" dirty="0"/>
              <a:t>Ve diğerleri</a:t>
            </a:r>
            <a:r>
              <a:rPr lang="en-GB" dirty="0"/>
              <a:t>…. </a:t>
            </a:r>
          </a:p>
          <a:p>
            <a:pPr marL="285750" indent="-285750">
              <a:buFontTx/>
              <a:buChar char="-"/>
            </a:pPr>
            <a:endParaRPr lang="nl-NL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28650" y="158750"/>
            <a:ext cx="7886700" cy="973138"/>
          </a:xfrm>
        </p:spPr>
        <p:txBody>
          <a:bodyPr/>
          <a:lstStyle/>
          <a:p>
            <a:r>
              <a:rPr lang="en-GB" dirty="0"/>
              <a:t>Bartolomeu-</a:t>
            </a:r>
            <a:r>
              <a:rPr lang="en-GB" dirty="0" err="1"/>
              <a:t>Zărneşti</a:t>
            </a:r>
            <a:r>
              <a:rPr lang="en-GB" dirty="0"/>
              <a:t> </a:t>
            </a:r>
            <a:r>
              <a:rPr lang="tr-TR" dirty="0"/>
              <a:t> hattında </a:t>
            </a:r>
            <a:r>
              <a:rPr lang="tr-TR" altLang="en-US" dirty="0"/>
              <a:t>ABA ölçümleri</a:t>
            </a:r>
            <a:endParaRPr lang="es-ES" altLang="en-US" dirty="0"/>
          </a:p>
        </p:txBody>
      </p:sp>
    </p:spTree>
    <p:extLst>
      <p:ext uri="{BB962C8B-B14F-4D97-AF65-F5344CB8AC3E}">
        <p14:creationId xmlns:p14="http://schemas.microsoft.com/office/powerpoint/2010/main" val="19942271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510" y="1530135"/>
            <a:ext cx="6815463" cy="4272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37729" y="6067434"/>
            <a:ext cx="78676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/>
              <a:t>ABA sinyalinin en </a:t>
            </a:r>
            <a:r>
              <a:rPr lang="tr-TR" dirty="0"/>
              <a:t>geniş</a:t>
            </a:r>
            <a:r>
              <a:rPr lang="nl-NL" dirty="0"/>
              <a:t> enerji varyasyonlarını gösterdiği en iyi 75 mekanın lokasyon</a:t>
            </a:r>
            <a:r>
              <a:rPr lang="tr-TR" dirty="0"/>
              <a:t>u</a:t>
            </a:r>
            <a:endParaRPr lang="nl-NL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28650" y="158750"/>
            <a:ext cx="7886700" cy="973138"/>
          </a:xfrm>
        </p:spPr>
        <p:txBody>
          <a:bodyPr/>
          <a:lstStyle/>
          <a:p>
            <a:r>
              <a:rPr lang="en-GB" dirty="0"/>
              <a:t>Bartolomeu-</a:t>
            </a:r>
            <a:r>
              <a:rPr lang="en-GB" dirty="0" err="1"/>
              <a:t>Zărneşti</a:t>
            </a:r>
            <a:r>
              <a:rPr lang="en-GB" dirty="0"/>
              <a:t> </a:t>
            </a:r>
            <a:r>
              <a:rPr lang="tr-TR" dirty="0"/>
              <a:t> hattında </a:t>
            </a:r>
            <a:r>
              <a:rPr lang="tr-TR" altLang="en-US" dirty="0"/>
              <a:t>ABA ölçümleri</a:t>
            </a:r>
            <a:endParaRPr lang="es-ES" altLang="en-US" dirty="0"/>
          </a:p>
        </p:txBody>
      </p:sp>
    </p:spTree>
    <p:extLst>
      <p:ext uri="{BB962C8B-B14F-4D97-AF65-F5344CB8AC3E}">
        <p14:creationId xmlns:p14="http://schemas.microsoft.com/office/powerpoint/2010/main" val="32388889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196" y="2196200"/>
            <a:ext cx="3581400" cy="3664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865" y="2255890"/>
            <a:ext cx="5731510" cy="360489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28650" y="158750"/>
            <a:ext cx="7886700" cy="973138"/>
          </a:xfrm>
        </p:spPr>
        <p:txBody>
          <a:bodyPr/>
          <a:lstStyle/>
          <a:p>
            <a:r>
              <a:rPr lang="en-GB" dirty="0"/>
              <a:t>Bartolomeu-</a:t>
            </a:r>
            <a:r>
              <a:rPr lang="en-GB" dirty="0" err="1"/>
              <a:t>Zărneşti</a:t>
            </a:r>
            <a:r>
              <a:rPr lang="en-GB" dirty="0"/>
              <a:t> </a:t>
            </a:r>
            <a:r>
              <a:rPr lang="tr-TR" dirty="0"/>
              <a:t> hattında </a:t>
            </a:r>
            <a:r>
              <a:rPr lang="tr-TR" altLang="en-US" dirty="0"/>
              <a:t>ABA ölçümleri</a:t>
            </a:r>
            <a:endParaRPr lang="es-ES" altLang="en-US" dirty="0"/>
          </a:p>
        </p:txBody>
      </p:sp>
    </p:spTree>
    <p:extLst>
      <p:ext uri="{BB962C8B-B14F-4D97-AF65-F5344CB8AC3E}">
        <p14:creationId xmlns:p14="http://schemas.microsoft.com/office/powerpoint/2010/main" val="23604867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anunezvicencio\Photos work\2016 09 27 ABA Brasov Romania\Camera Alfredo\IMG_475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45" y="1275665"/>
            <a:ext cx="2950587" cy="5414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1726" y="1162931"/>
            <a:ext cx="6612689" cy="558233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28650" y="158750"/>
            <a:ext cx="7886700" cy="973138"/>
          </a:xfrm>
        </p:spPr>
        <p:txBody>
          <a:bodyPr/>
          <a:lstStyle/>
          <a:p>
            <a:r>
              <a:rPr lang="en-GB" dirty="0"/>
              <a:t>Bartolomeu-</a:t>
            </a:r>
            <a:r>
              <a:rPr lang="en-GB" dirty="0" err="1"/>
              <a:t>Zărneşti</a:t>
            </a:r>
            <a:r>
              <a:rPr lang="en-GB" dirty="0"/>
              <a:t> </a:t>
            </a:r>
            <a:r>
              <a:rPr lang="tr-TR" dirty="0"/>
              <a:t> hattında </a:t>
            </a:r>
            <a:r>
              <a:rPr lang="tr-TR" altLang="en-US" dirty="0"/>
              <a:t>ABA ölçümleri</a:t>
            </a:r>
            <a:endParaRPr lang="es-ES" altLang="en-US" dirty="0"/>
          </a:p>
        </p:txBody>
      </p:sp>
    </p:spTree>
    <p:extLst>
      <p:ext uri="{BB962C8B-B14F-4D97-AF65-F5344CB8AC3E}">
        <p14:creationId xmlns:p14="http://schemas.microsoft.com/office/powerpoint/2010/main" val="42713179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en-US" dirty="0"/>
              <a:t>Sonuçlar</a:t>
            </a:r>
            <a:endParaRPr lang="en-GB" altLang="en-US" dirty="0"/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807823" y="1384421"/>
            <a:ext cx="8118899" cy="4785560"/>
          </a:xfrm>
        </p:spPr>
        <p:txBody>
          <a:bodyPr>
            <a:normAutofit/>
          </a:bodyPr>
          <a:lstStyle/>
          <a:p>
            <a:r>
              <a:rPr lang="tr-TR" sz="2400" dirty="0"/>
              <a:t>Hollanda ve Romanya’da  farklı şiddet derecelerinde yerel kusurlar tespiti mümkündü. Bu, diğer ülkelerdeki demiryolu ağlarında uygulamalarda gelecek vadeden sonuçları desteklemekle birlikte ABA sisteminin genel kabiliyetlerini kanıtlamaktadır. </a:t>
            </a:r>
          </a:p>
          <a:p>
            <a:r>
              <a:rPr lang="tr-TR" sz="2400" dirty="0"/>
              <a:t>Kusurların detaylı bilgileri, taşlama planlarını optimize etmek için kullanılabilir ve böylece taşlamanın etkili olduğu yerlerde tane ezilmeler, ve hafif ezilmeler de hedeflenebilir. </a:t>
            </a:r>
          </a:p>
          <a:p>
            <a:r>
              <a:rPr lang="tr-TR" sz="2400" dirty="0"/>
              <a:t>Orta ve ciddi boyutlardaki ezilmelerde, sıralama ABA sinyallerinin en yüksek enerjisine dayandırılarak yapılabilir, böylece  ciddi boyutlardaki ezilmelerin oluştuğu yerlerde öncelikli olarak yenileme işlemleri gerçekleştirilebilir. </a:t>
            </a:r>
          </a:p>
        </p:txBody>
      </p:sp>
    </p:spTree>
    <p:extLst>
      <p:ext uri="{BB962C8B-B14F-4D97-AF65-F5344CB8AC3E}">
        <p14:creationId xmlns:p14="http://schemas.microsoft.com/office/powerpoint/2010/main" val="24521896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altLang="en-US" dirty="0"/>
              <a:t>Sonuçlar</a:t>
            </a:r>
            <a:endParaRPr lang="en-GB" altLang="en-US" dirty="0"/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695088" y="1359369"/>
            <a:ext cx="8118899" cy="5291952"/>
          </a:xfrm>
        </p:spPr>
        <p:txBody>
          <a:bodyPr>
            <a:normAutofit/>
          </a:bodyPr>
          <a:lstStyle/>
          <a:p>
            <a:r>
              <a:rPr lang="tr-TR" sz="2400" dirty="0" err="1"/>
              <a:t>Faurei</a:t>
            </a:r>
            <a:r>
              <a:rPr lang="tr-TR" sz="2400" dirty="0"/>
              <a:t> saha testinde, ABA  sistemi  hem konvansiyonel hem de yüksek hızda, kaynak, makas&amp; </a:t>
            </a:r>
            <a:r>
              <a:rPr lang="tr-TR" sz="2400" dirty="0" err="1"/>
              <a:t>kruvazman</a:t>
            </a:r>
            <a:r>
              <a:rPr lang="tr-TR" sz="2400" dirty="0"/>
              <a:t> ve yalıtılmış contalarda kusurları belirlemekte ve yanıtları almaktadır. Metro, konvansiyonel, yük hız hatlarına uygun olan ABA sistemi düşükten yüksek hıza kadar geniş hız aralıklarında  etkisini kanıtlamıştır.</a:t>
            </a:r>
          </a:p>
          <a:p>
            <a:r>
              <a:rPr lang="tr-TR" sz="2400" dirty="0"/>
              <a:t>Son olarak, ABA ölçümleri, </a:t>
            </a:r>
            <a:r>
              <a:rPr lang="tr-TR" sz="2400" dirty="0" err="1"/>
              <a:t>Brasov</a:t>
            </a:r>
            <a:r>
              <a:rPr lang="tr-TR" sz="2400" dirty="0"/>
              <a:t>, </a:t>
            </a:r>
            <a:r>
              <a:rPr lang="tr-TR" sz="2400" dirty="0" err="1"/>
              <a:t>Bartolomeu-Zărneşti</a:t>
            </a:r>
            <a:r>
              <a:rPr lang="tr-TR" sz="2400" dirty="0"/>
              <a:t> hattında yolcular trende ve işletmede iken alınmıştır. Saha muayeneleri için en ilgili </a:t>
            </a:r>
            <a:r>
              <a:rPr lang="tr-TR" sz="2400" dirty="0" err="1"/>
              <a:t>lokasyonların</a:t>
            </a:r>
            <a:r>
              <a:rPr lang="tr-TR" sz="2400" dirty="0"/>
              <a:t> işletmeci tarafından tanımlanması ile bilgi sağlanmıştır.  </a:t>
            </a:r>
          </a:p>
          <a:p>
            <a:r>
              <a:rPr lang="tr-TR" sz="2400"/>
              <a:t>Gelecekteki </a:t>
            </a:r>
            <a:r>
              <a:rPr lang="tr-TR" sz="2400" dirty="0"/>
              <a:t>araştırmalar kusurların online belirlenmesi için, altyapıların muayenesinde kendi kendine algoritma öğrenebilen ve görüntü gibi diğer kaynaklar ile birleşen, </a:t>
            </a:r>
            <a:r>
              <a:rPr lang="tr-TR" sz="2400" dirty="0" err="1"/>
              <a:t>ultrasonik</a:t>
            </a:r>
            <a:r>
              <a:rPr lang="tr-TR" sz="2400" dirty="0"/>
              <a:t> ve </a:t>
            </a:r>
            <a:r>
              <a:rPr lang="tr-TR" sz="2400" dirty="0" err="1"/>
              <a:t>eddy</a:t>
            </a:r>
            <a:r>
              <a:rPr lang="tr-TR" sz="2400" dirty="0"/>
              <a:t> akım ölçümleri üzerine odaklanabilir.</a:t>
            </a:r>
          </a:p>
        </p:txBody>
      </p:sp>
    </p:spTree>
    <p:extLst>
      <p:ext uri="{BB962C8B-B14F-4D97-AF65-F5344CB8AC3E}">
        <p14:creationId xmlns:p14="http://schemas.microsoft.com/office/powerpoint/2010/main" val="36612994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İçerik 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499856"/>
            <a:ext cx="7976731" cy="4864998"/>
          </a:xfrm>
        </p:spPr>
        <p:txBody>
          <a:bodyPr>
            <a:normAutofit/>
          </a:bodyPr>
          <a:lstStyle/>
          <a:p>
            <a:r>
              <a:rPr lang="tr-TR" sz="2000" dirty="0"/>
              <a:t>ABA (aks kutusu ivmeölçer) ölçümleri ile ray durumunun izlenmesi</a:t>
            </a:r>
            <a:r>
              <a:rPr lang="en-GB" sz="2000" dirty="0"/>
              <a:t>. </a:t>
            </a:r>
          </a:p>
          <a:p>
            <a:endParaRPr lang="en-GB" sz="2000" dirty="0"/>
          </a:p>
          <a:p>
            <a:r>
              <a:rPr lang="tr-TR" sz="2000" dirty="0"/>
              <a:t>Romanya’da </a:t>
            </a:r>
            <a:r>
              <a:rPr lang="en-GB" sz="2000" dirty="0" err="1"/>
              <a:t>Faurei</a:t>
            </a:r>
            <a:r>
              <a:rPr lang="en-GB" sz="2000" dirty="0"/>
              <a:t> </a:t>
            </a:r>
            <a:r>
              <a:rPr lang="tr-TR" sz="2000" dirty="0"/>
              <a:t>test sahasında gerçekleştirilen testler</a:t>
            </a:r>
            <a:r>
              <a:rPr lang="en-GB" sz="2000" dirty="0"/>
              <a:t>: </a:t>
            </a:r>
            <a:r>
              <a:rPr lang="tr-TR" sz="2000" dirty="0"/>
              <a:t>Tüm saha boyunca ray kusurlarının tespiti. Örnek olarak lokal kusurların (tekerlek yanması) cevaplarının 80km/</a:t>
            </a:r>
            <a:r>
              <a:rPr lang="tr-TR" sz="2000" dirty="0" err="1"/>
              <a:t>sa</a:t>
            </a:r>
            <a:r>
              <a:rPr lang="tr-TR" sz="2000" dirty="0"/>
              <a:t> ( konvansiyonel hız ölçümü) ve 200km/</a:t>
            </a:r>
            <a:r>
              <a:rPr lang="tr-TR" sz="2000" dirty="0" err="1"/>
              <a:t>sa</a:t>
            </a:r>
            <a:r>
              <a:rPr lang="tr-TR" sz="2000" dirty="0"/>
              <a:t> (yüksek hız ölçümü) ölçümlerle ile tartışılması.</a:t>
            </a:r>
            <a:endParaRPr lang="en-GB" sz="2000" dirty="0"/>
          </a:p>
          <a:p>
            <a:endParaRPr lang="en-GB" sz="2000" dirty="0"/>
          </a:p>
          <a:p>
            <a:r>
              <a:rPr lang="tr-TR" sz="2000" dirty="0"/>
              <a:t>ABA ölçümleri, </a:t>
            </a:r>
            <a:r>
              <a:rPr lang="tr-TR" sz="2000" dirty="0" err="1"/>
              <a:t>Brasov</a:t>
            </a:r>
            <a:r>
              <a:rPr lang="tr-TR" sz="2000" dirty="0"/>
              <a:t>, </a:t>
            </a:r>
            <a:r>
              <a:rPr lang="tr-TR" sz="2000" dirty="0" err="1"/>
              <a:t>Bartolomeu-Zărneşti</a:t>
            </a:r>
            <a:r>
              <a:rPr lang="tr-TR" sz="2000" dirty="0"/>
              <a:t> hattında yolcular trende ve işletmede iken alınmıştır. Alınan kusurlara ve yapılan doğrulamalara ilişkin örnekler tartışılmıştır. </a:t>
            </a:r>
          </a:p>
        </p:txBody>
      </p:sp>
    </p:spTree>
    <p:extLst>
      <p:ext uri="{BB962C8B-B14F-4D97-AF65-F5344CB8AC3E}">
        <p14:creationId xmlns:p14="http://schemas.microsoft.com/office/powerpoint/2010/main" val="28135834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ABA </a:t>
            </a:r>
            <a:r>
              <a:rPr lang="tr-TR" altLang="en-US" dirty="0"/>
              <a:t>Ölçüm Sistemi</a:t>
            </a:r>
            <a:endParaRPr lang="en-GB" altLang="en-US" dirty="0"/>
          </a:p>
        </p:txBody>
      </p:sp>
      <p:pic>
        <p:nvPicPr>
          <p:cNvPr id="7" name="Content Placeholder 6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29"/>
          <a:stretch/>
        </p:blipFill>
        <p:spPr bwMode="auto">
          <a:xfrm>
            <a:off x="311908" y="1310050"/>
            <a:ext cx="4923972" cy="3372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0114" y="1297525"/>
            <a:ext cx="3167550" cy="30655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26225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ABA </a:t>
            </a:r>
            <a:r>
              <a:rPr lang="tr-TR" altLang="en-US" dirty="0"/>
              <a:t>Ölçüm Sistemi</a:t>
            </a:r>
            <a:endParaRPr lang="en-GB" altLang="en-US" dirty="0"/>
          </a:p>
        </p:txBody>
      </p:sp>
      <p:pic>
        <p:nvPicPr>
          <p:cNvPr id="7" name="Content Placeholder 6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29"/>
          <a:stretch/>
        </p:blipFill>
        <p:spPr bwMode="auto">
          <a:xfrm>
            <a:off x="311908" y="1310050"/>
            <a:ext cx="4923972" cy="3372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0114" y="1297525"/>
            <a:ext cx="3167550" cy="3065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5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029" y="5237403"/>
            <a:ext cx="2168186" cy="1451582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027" name="Picture 4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302" y="5336088"/>
            <a:ext cx="1611412" cy="135289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pic>
        <p:nvPicPr>
          <p:cNvPr id="1028" name="Picture 5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31" y="5237403"/>
            <a:ext cx="2646186" cy="1451582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4058606" y="4868071"/>
            <a:ext cx="8150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/>
              <a:t>Faurei</a:t>
            </a:r>
            <a:r>
              <a:rPr lang="en-GB" dirty="0"/>
              <a:t> </a:t>
            </a:r>
            <a:endParaRPr lang="nl-NL" dirty="0"/>
          </a:p>
        </p:txBody>
      </p:sp>
      <p:sp>
        <p:nvSpPr>
          <p:cNvPr id="3" name="Rectangle 2"/>
          <p:cNvSpPr/>
          <p:nvPr/>
        </p:nvSpPr>
        <p:spPr>
          <a:xfrm>
            <a:off x="6276323" y="4868071"/>
            <a:ext cx="21151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/>
              <a:t>Bartolomeu-Zărneşti</a:t>
            </a:r>
            <a:endParaRPr lang="nl-NL" dirty="0"/>
          </a:p>
        </p:txBody>
      </p:sp>
      <p:sp>
        <p:nvSpPr>
          <p:cNvPr id="4" name="Rectangle 3"/>
          <p:cNvSpPr/>
          <p:nvPr/>
        </p:nvSpPr>
        <p:spPr>
          <a:xfrm>
            <a:off x="746181" y="4886767"/>
            <a:ext cx="10214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/>
              <a:t>Hollanda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379639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472871" y="11655"/>
            <a:ext cx="7685088" cy="1244600"/>
          </a:xfrm>
        </p:spPr>
        <p:txBody>
          <a:bodyPr/>
          <a:lstStyle/>
          <a:p>
            <a:r>
              <a:rPr lang="en-GB" altLang="en-US" dirty="0"/>
              <a:t>ABA</a:t>
            </a:r>
            <a:r>
              <a:rPr lang="tr-TR" altLang="en-US" dirty="0"/>
              <a:t>’da hafif ezilmeler</a:t>
            </a:r>
            <a:endParaRPr lang="en-GB" altLang="en-US" dirty="0"/>
          </a:p>
        </p:txBody>
      </p:sp>
      <p:pic>
        <p:nvPicPr>
          <p:cNvPr id="2050" name="Picture 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004" y="1295580"/>
            <a:ext cx="1567563" cy="1522775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69" y="2718148"/>
            <a:ext cx="8152707" cy="3988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14920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472871" y="11655"/>
            <a:ext cx="7685088" cy="1244600"/>
          </a:xfrm>
        </p:spPr>
        <p:txBody>
          <a:bodyPr/>
          <a:lstStyle/>
          <a:p>
            <a:r>
              <a:rPr lang="en-GB" altLang="en-US" dirty="0"/>
              <a:t>ABA</a:t>
            </a:r>
            <a:r>
              <a:rPr lang="tr-TR" altLang="en-US" dirty="0"/>
              <a:t>’da keskin ezilmeler</a:t>
            </a:r>
            <a:endParaRPr lang="en-GB" altLang="en-US" dirty="0"/>
          </a:p>
        </p:txBody>
      </p:sp>
      <p:pic>
        <p:nvPicPr>
          <p:cNvPr id="3074" name="Picture 5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598" y="1352811"/>
            <a:ext cx="1698899" cy="1125385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075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15" y="2669642"/>
            <a:ext cx="8379232" cy="384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22809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628650" y="158750"/>
            <a:ext cx="7886700" cy="973138"/>
          </a:xfrm>
        </p:spPr>
        <p:txBody>
          <a:bodyPr/>
          <a:lstStyle/>
          <a:p>
            <a:r>
              <a:rPr lang="es-ES" altLang="en-US" dirty="0"/>
              <a:t>AFER</a:t>
            </a:r>
            <a:r>
              <a:rPr lang="tr-TR" altLang="en-US" dirty="0"/>
              <a:t> test alanında ABA ölçümleri</a:t>
            </a:r>
            <a:endParaRPr lang="es-ES" altLang="en-US" dirty="0"/>
          </a:p>
        </p:txBody>
      </p:sp>
      <p:sp>
        <p:nvSpPr>
          <p:cNvPr id="23555" name="Rectangle 5"/>
          <p:cNvSpPr>
            <a:spLocks noChangeArrowheads="1"/>
          </p:cNvSpPr>
          <p:nvPr/>
        </p:nvSpPr>
        <p:spPr bwMode="auto">
          <a:xfrm>
            <a:off x="254000" y="1366447"/>
            <a:ext cx="778771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lnSpc>
                <a:spcPct val="90000"/>
              </a:lnSpc>
              <a:spcBef>
                <a:spcPts val="1000"/>
              </a:spcBef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Char char="•"/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SimSun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tr-TR" altLang="en-US" sz="2400" dirty="0"/>
              <a:t>ABA ölçümlerin 2017 yılı Ekim ayında AFER test sahasında gerçekleştirilmiştir</a:t>
            </a:r>
            <a:r>
              <a:rPr lang="en-GB" altLang="en-US" sz="2400" dirty="0"/>
              <a:t>. </a:t>
            </a:r>
          </a:p>
        </p:txBody>
      </p:sp>
      <p:pic>
        <p:nvPicPr>
          <p:cNvPr id="23556" name="Picture 6" descr="D:\anunezvicencio\My Documents\My Pictures\DOr3eW7WkAUZ8e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054" y="2551081"/>
            <a:ext cx="5851374" cy="3901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http://www.afer.ro/documents/Sigla_AFER_200x7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54" y="3996521"/>
            <a:ext cx="2668615" cy="825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24093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628650" y="158750"/>
            <a:ext cx="7886700" cy="973138"/>
          </a:xfrm>
        </p:spPr>
        <p:txBody>
          <a:bodyPr/>
          <a:lstStyle/>
          <a:p>
            <a:r>
              <a:rPr lang="es-ES" altLang="en-US" dirty="0"/>
              <a:t>AFER</a:t>
            </a:r>
            <a:r>
              <a:rPr lang="tr-TR" altLang="en-US" dirty="0"/>
              <a:t> test alanında ABA ölçümleri</a:t>
            </a:r>
            <a:endParaRPr lang="es-ES" altLang="en-US" dirty="0"/>
          </a:p>
        </p:txBody>
      </p:sp>
      <p:pic>
        <p:nvPicPr>
          <p:cNvPr id="4098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85" y="1996101"/>
            <a:ext cx="4034685" cy="3076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4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3" t="5731" r="8243" b="6105"/>
          <a:stretch>
            <a:fillRect/>
          </a:stretch>
        </p:blipFill>
        <p:spPr bwMode="auto">
          <a:xfrm>
            <a:off x="4387240" y="2075828"/>
            <a:ext cx="4526333" cy="2996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52186" y="5561372"/>
            <a:ext cx="70396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/>
              <a:t>Şekil</a:t>
            </a:r>
            <a:r>
              <a:rPr lang="en-US" dirty="0"/>
              <a:t> (a)</a:t>
            </a:r>
            <a:r>
              <a:rPr lang="tr-TR" dirty="0"/>
              <a:t> </a:t>
            </a:r>
            <a:r>
              <a:rPr lang="tr-TR" dirty="0" err="1"/>
              <a:t>Faurei</a:t>
            </a:r>
            <a:r>
              <a:rPr lang="tr-TR" dirty="0"/>
              <a:t> test alanın haritası</a:t>
            </a:r>
            <a:r>
              <a:rPr lang="en-US" dirty="0"/>
              <a:t>, (b) </a:t>
            </a:r>
            <a:r>
              <a:rPr lang="tr-TR" dirty="0"/>
              <a:t>muayene için en ilginç alanlarda sonuçların tespit edilmesi</a:t>
            </a:r>
            <a:r>
              <a:rPr lang="en-US" dirty="0"/>
              <a:t>.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752387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628650" y="158750"/>
            <a:ext cx="7886700" cy="973138"/>
          </a:xfrm>
        </p:spPr>
        <p:txBody>
          <a:bodyPr/>
          <a:lstStyle/>
          <a:p>
            <a:r>
              <a:rPr lang="es-ES" altLang="en-US" dirty="0"/>
              <a:t>AFER</a:t>
            </a:r>
            <a:r>
              <a:rPr lang="tr-TR" altLang="en-US" dirty="0"/>
              <a:t> test alanında ABA ölçümleri</a:t>
            </a:r>
            <a:endParaRPr lang="es-ES" altLang="en-US" dirty="0"/>
          </a:p>
        </p:txBody>
      </p:sp>
      <p:pic>
        <p:nvPicPr>
          <p:cNvPr id="5122" name="Picture 4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37" r="48912"/>
          <a:stretch>
            <a:fillRect/>
          </a:stretch>
        </p:blipFill>
        <p:spPr bwMode="auto">
          <a:xfrm>
            <a:off x="1640400" y="1325665"/>
            <a:ext cx="5775008" cy="4311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417678" y="5849748"/>
            <a:ext cx="33079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/>
              <a:t>Tespit edilen kusurlardan bazıları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700673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614</TotalTime>
  <Words>474</Words>
  <Application>Microsoft Office PowerPoint</Application>
  <PresentationFormat>Ekran Gösterisi (4:3)</PresentationFormat>
  <Paragraphs>48</Paragraphs>
  <Slides>19</Slides>
  <Notes>1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2</vt:i4>
      </vt:variant>
      <vt:variant>
        <vt:lpstr>Slayt Başlıkları</vt:lpstr>
      </vt:variant>
      <vt:variant>
        <vt:i4>19</vt:i4>
      </vt:variant>
    </vt:vector>
  </HeadingPairs>
  <TitlesOfParts>
    <vt:vector size="26" baseType="lpstr">
      <vt:lpstr>ＭＳ Ｐゴシック</vt:lpstr>
      <vt:lpstr>SimSun</vt:lpstr>
      <vt:lpstr>Arial</vt:lpstr>
      <vt:lpstr>Calibri</vt:lpstr>
      <vt:lpstr>Calibri Light</vt:lpstr>
      <vt:lpstr>Office Theme</vt:lpstr>
      <vt:lpstr>Custom Design</vt:lpstr>
      <vt:lpstr>Romanya’da gerçekleştirilen aks kutusu ivmeölçer (ABA) ölçümleri :  Faurei test alanı ve Bartolomeu-Zărneşti hattı</vt:lpstr>
      <vt:lpstr>İçerik </vt:lpstr>
      <vt:lpstr>ABA Ölçüm Sistemi</vt:lpstr>
      <vt:lpstr>ABA Ölçüm Sistemi</vt:lpstr>
      <vt:lpstr>ABA’da hafif ezilmeler</vt:lpstr>
      <vt:lpstr>ABA’da keskin ezilmeler</vt:lpstr>
      <vt:lpstr>AFER test alanında ABA ölçümleri</vt:lpstr>
      <vt:lpstr>AFER test alanında ABA ölçümleri</vt:lpstr>
      <vt:lpstr>AFER test alanında ABA ölçümleri</vt:lpstr>
      <vt:lpstr>AFER test alanında ABA ölçümleri</vt:lpstr>
      <vt:lpstr>AFER test alanında ABA ölçümleri</vt:lpstr>
      <vt:lpstr>Bartolomeu-Zărneşti  hattında ABA ölçümleri</vt:lpstr>
      <vt:lpstr>Bartolomeu-Zărneşti  hattında ABA ölçümleri</vt:lpstr>
      <vt:lpstr>Bartolomeu-Zărneşti  hattında ABA ölçümleri</vt:lpstr>
      <vt:lpstr>Bartolomeu-Zărneşti  hattında ABA ölçümleri</vt:lpstr>
      <vt:lpstr>Bartolomeu-Zărneşti  hattında ABA ölçümleri</vt:lpstr>
      <vt:lpstr>Bartolomeu-Zărneşti  hattında ABA ölçümleri</vt:lpstr>
      <vt:lpstr>Sonuçlar</vt:lpstr>
      <vt:lpstr>Sonuçlar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Jonathan Paragreen</dc:creator>
  <cp:lastModifiedBy>User</cp:lastModifiedBy>
  <cp:revision>61</cp:revision>
  <dcterms:created xsi:type="dcterms:W3CDTF">2015-06-02T18:25:02Z</dcterms:created>
  <dcterms:modified xsi:type="dcterms:W3CDTF">2018-06-11T08:28:03Z</dcterms:modified>
</cp:coreProperties>
</file>