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58" r:id="rId3"/>
    <p:sldId id="262" r:id="rId4"/>
    <p:sldId id="280" r:id="rId5"/>
    <p:sldId id="283" r:id="rId6"/>
    <p:sldId id="307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0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FF7"/>
    <a:srgbClr val="EDF1F8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4" autoAdjust="0"/>
  </p:normalViewPr>
  <p:slideViewPr>
    <p:cSldViewPr snapToGrid="0">
      <p:cViewPr varScale="1">
        <p:scale>
          <a:sx n="74" d="100"/>
          <a:sy n="74" d="100"/>
        </p:scale>
        <p:origin x="1128" y="54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128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027"/>
            <a:ext cx="7886700" cy="9735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3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18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83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589"/>
            <a:ext cx="7886700" cy="987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763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1" y="22002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9" y="13763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22002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09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99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24914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491409"/>
            <a:ext cx="9144000" cy="2040834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743199"/>
            <a:ext cx="6858000" cy="766763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62540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Meeting, Venue - Date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8F06-DD92-482C-A270-584C9B24FCB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75DF-3934-45B4-896A-016E67921350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778505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i="0" dirty="0" err="1">
                <a:solidFill>
                  <a:srgbClr val="2F5597"/>
                </a:solidFill>
              </a:rPr>
              <a:t>NeTIRail</a:t>
            </a:r>
            <a:r>
              <a:rPr lang="en-GB" sz="6600" b="1" i="0" dirty="0">
                <a:solidFill>
                  <a:srgbClr val="2F5597"/>
                </a:solidFill>
              </a:rPr>
              <a:t>-INFRA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09" y="5044386"/>
            <a:ext cx="1657436" cy="1126159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628650" y="4770438"/>
            <a:ext cx="3943350" cy="563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Forename FAMILY NAME</a:t>
            </a:r>
            <a:endParaRPr lang="en-GB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628650" y="5369132"/>
            <a:ext cx="1227138" cy="87471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GB" dirty="0"/>
              <a:t>Own company logo</a:t>
            </a:r>
          </a:p>
        </p:txBody>
      </p:sp>
    </p:spTree>
    <p:extLst>
      <p:ext uri="{BB962C8B-B14F-4D97-AF65-F5344CB8AC3E}">
        <p14:creationId xmlns:p14="http://schemas.microsoft.com/office/powerpoint/2010/main" val="412255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6586"/>
            <a:ext cx="6792567" cy="893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11965"/>
            <a:ext cx="7886700" cy="4864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D6A8-5BF4-4034-86AD-726D6140DE0E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Meeting/Event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1860C-01DE-4564-9AEE-30F38CA4482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7180001" y="50730"/>
            <a:ext cx="2135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0" dirty="0" err="1">
                <a:solidFill>
                  <a:srgbClr val="2F5597"/>
                </a:solidFill>
              </a:rPr>
              <a:t>NeTIRail</a:t>
            </a:r>
            <a:r>
              <a:rPr lang="en-GB" sz="2400" b="1" i="0" dirty="0">
                <a:solidFill>
                  <a:srgbClr val="2F5597"/>
                </a:solidFill>
              </a:rPr>
              <a:t>-INFRA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64" y="498933"/>
            <a:ext cx="767498" cy="52148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V="1">
            <a:off x="0" y="1151045"/>
            <a:ext cx="7968343" cy="8284"/>
          </a:xfrm>
          <a:prstGeom prst="line">
            <a:avLst/>
          </a:prstGeom>
          <a:ln w="66675"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87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8F06-DD92-482C-A270-584C9B24FCBB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C75DF-3934-45B4-896A-016E679213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0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İş Paketi </a:t>
            </a:r>
            <a:r>
              <a:rPr lang="en-US" dirty="0"/>
              <a:t>3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NeTIRail-INFRA </a:t>
            </a:r>
            <a:r>
              <a:rPr lang="tr-TR" dirty="0"/>
              <a:t>Bilgilendirme Toplantısı</a:t>
            </a:r>
            <a:r>
              <a:rPr lang="en-GB" dirty="0"/>
              <a:t>, </a:t>
            </a:r>
            <a:r>
              <a:rPr lang="tr-TR" dirty="0"/>
              <a:t>Ankara, Türkiye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7" name="İçerik Yer Tutucusu 6">
            <a:extLst>
              <a:ext uri="{FF2B5EF4-FFF2-40B4-BE49-F238E27FC236}">
                <a16:creationId xmlns:a16="http://schemas.microsoft.com/office/drawing/2014/main" id="{52E9E6BF-8CF5-4E27-A1C0-6709CF22F9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66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628650" y="139977"/>
            <a:ext cx="7886700" cy="973550"/>
          </a:xfrm>
        </p:spPr>
        <p:txBody>
          <a:bodyPr>
            <a:normAutofit/>
          </a:bodyPr>
          <a:lstStyle/>
          <a:p>
            <a:r>
              <a:rPr lang="tr-TR" sz="4000" dirty="0"/>
              <a:t>Kullanılan cihazlar ve </a:t>
            </a:r>
            <a:r>
              <a:rPr lang="tr-TR" sz="4000" dirty="0" err="1"/>
              <a:t>sensörler</a:t>
            </a:r>
            <a:endParaRPr lang="sl-SI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7"/>
          <a:stretch/>
        </p:blipFill>
        <p:spPr>
          <a:xfrm>
            <a:off x="193182" y="1481069"/>
            <a:ext cx="2317467" cy="444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4136" b="33805"/>
          <a:stretch/>
        </p:blipFill>
        <p:spPr>
          <a:xfrm>
            <a:off x="4202804" y="2440545"/>
            <a:ext cx="4630223" cy="2399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6" t="9890" r="28133" b="15367"/>
          <a:stretch/>
        </p:blipFill>
        <p:spPr>
          <a:xfrm>
            <a:off x="2510649" y="1477272"/>
            <a:ext cx="2155857" cy="4453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0032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628650" y="139977"/>
            <a:ext cx="7886700" cy="973550"/>
          </a:xfrm>
        </p:spPr>
        <p:txBody>
          <a:bodyPr>
            <a:normAutofit/>
          </a:bodyPr>
          <a:lstStyle/>
          <a:p>
            <a:r>
              <a:rPr lang="tr-TR" sz="4000" dirty="0"/>
              <a:t>Kullanılan cihazlar ve </a:t>
            </a:r>
            <a:r>
              <a:rPr lang="tr-TR" sz="4000" dirty="0" err="1"/>
              <a:t>sensörler</a:t>
            </a:r>
            <a:endParaRPr lang="sl-SI" sz="4000" dirty="0"/>
          </a:p>
        </p:txBody>
      </p:sp>
      <p:pic>
        <p:nvPicPr>
          <p:cNvPr id="6" name="Picture 5" descr="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722" y="3734605"/>
            <a:ext cx="4140000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new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64" y="1272911"/>
            <a:ext cx="4580113" cy="232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new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7" y="3734605"/>
            <a:ext cx="426091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890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628650" y="139977"/>
            <a:ext cx="7886700" cy="973550"/>
          </a:xfrm>
        </p:spPr>
        <p:txBody>
          <a:bodyPr>
            <a:normAutofit/>
          </a:bodyPr>
          <a:lstStyle/>
          <a:p>
            <a:r>
              <a:rPr lang="tr-TR" sz="4000" dirty="0"/>
              <a:t>Kullanılan cihazlar ve </a:t>
            </a:r>
            <a:r>
              <a:rPr lang="tr-TR" sz="4000" dirty="0" err="1"/>
              <a:t>sensörler</a:t>
            </a:r>
            <a:endParaRPr lang="sl-SI" sz="4000" dirty="0"/>
          </a:p>
        </p:txBody>
      </p:sp>
      <p:pic>
        <p:nvPicPr>
          <p:cNvPr id="2050" name="Picture 2" descr="new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4" y="3939747"/>
            <a:ext cx="4260919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new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479" y="1335020"/>
            <a:ext cx="4742533" cy="240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89" y="3871980"/>
            <a:ext cx="4140000" cy="21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9294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Seyir teli boyutlarının modellenmesi</a:t>
            </a:r>
            <a:endParaRPr lang="sl-SI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2822"/>
          <a:stretch/>
        </p:blipFill>
        <p:spPr>
          <a:xfrm rot="5400000">
            <a:off x="5320360" y="999529"/>
            <a:ext cx="2439923" cy="379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19" y="4233004"/>
            <a:ext cx="5965065" cy="22303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4574" y="147767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ArialMT"/>
              </a:rPr>
              <a:t>Seyir teli metodu, daha güvenilir ve daha az bakım gerektiren bir innovatif bir çözüm olabilir.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369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G</a:t>
            </a:r>
            <a:r>
              <a:rPr lang="en-US" sz="4000" dirty="0"/>
              <a:t>3</a:t>
            </a:r>
            <a:r>
              <a:rPr lang="sl-SI" sz="4000" dirty="0"/>
              <a:t>.</a:t>
            </a:r>
            <a:r>
              <a:rPr lang="en-GB" sz="4000" dirty="0"/>
              <a:t>4 &amp; 3.5</a:t>
            </a:r>
            <a:r>
              <a:rPr lang="sl-SI" sz="4000" dirty="0"/>
              <a:t> </a:t>
            </a:r>
            <a:r>
              <a:rPr lang="tr-TR" sz="4000" dirty="0"/>
              <a:t>tanımı</a:t>
            </a:r>
            <a:r>
              <a:rPr lang="en-US" sz="4000" dirty="0"/>
              <a:t> (USFD)</a:t>
            </a:r>
            <a:endParaRPr lang="sl-SI" sz="4000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28650" y="1408947"/>
            <a:ext cx="8421832" cy="51061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sz="2000" b="1" i="1" dirty="0"/>
              <a:t>G3.4 Mevcut </a:t>
            </a:r>
            <a:r>
              <a:rPr lang="tr-TR" sz="2000" b="1" i="1" dirty="0" err="1"/>
              <a:t>katener</a:t>
            </a:r>
            <a:r>
              <a:rPr lang="tr-TR" sz="2000" b="1" i="1" dirty="0"/>
              <a:t> hattı için kontrol edilebilir faktörler: En düşük yaşam döngüsü maliyetinde performansın sürdürülmesi (M4-M27)</a:t>
            </a:r>
          </a:p>
          <a:p>
            <a:r>
              <a:rPr lang="tr-TR" sz="2000" dirty="0"/>
              <a:t>Öncü partner: USFD. </a:t>
            </a:r>
          </a:p>
          <a:p>
            <a:r>
              <a:rPr lang="tr-TR" sz="2000" dirty="0"/>
              <a:t>Partnerler: ADS, AFER, TCDD, SZ</a:t>
            </a:r>
          </a:p>
          <a:p>
            <a:pPr marL="0" indent="0">
              <a:buNone/>
            </a:pPr>
            <a:r>
              <a:rPr lang="tr-TR" sz="2000" dirty="0"/>
              <a:t>USFD, </a:t>
            </a:r>
            <a:r>
              <a:rPr lang="tr-TR" sz="2000" dirty="0" err="1"/>
              <a:t>katener</a:t>
            </a:r>
            <a:r>
              <a:rPr lang="tr-TR" sz="2000" dirty="0"/>
              <a:t> tasarımı, tel gerginliği ve dinamik pantograf yüklemesi ile ilgili </a:t>
            </a:r>
            <a:r>
              <a:rPr lang="tr-TR" sz="2000" dirty="0" err="1"/>
              <a:t>ksıımların</a:t>
            </a:r>
            <a:r>
              <a:rPr lang="tr-TR" sz="2000" dirty="0"/>
              <a:t>  araştırılması için yük altındaki temas telinin sapmasının mevcut sonlu eleman modelleri ile genişletecektir. </a:t>
            </a:r>
            <a:r>
              <a:rPr lang="tr-TR" sz="2000" dirty="0" err="1"/>
              <a:t>NeTIRail-INFRA'daki</a:t>
            </a:r>
            <a:r>
              <a:rPr lang="tr-TR" sz="2000" dirty="0"/>
              <a:t> ilgili sistemlere genişletilecek.</a:t>
            </a:r>
          </a:p>
          <a:p>
            <a:pPr marL="0" indent="0">
              <a:buNone/>
            </a:pPr>
            <a:endParaRPr lang="tr-TR" sz="2000" dirty="0"/>
          </a:p>
          <a:p>
            <a:pPr marL="0" indent="0">
              <a:buNone/>
            </a:pPr>
            <a:r>
              <a:rPr lang="tr-TR" sz="2200" b="1" i="1" dirty="0"/>
              <a:t>T3.5 Güç kaynağı çözümlerinin doğrulanması ve değerlendirilmesi (M13-M33)</a:t>
            </a:r>
          </a:p>
          <a:p>
            <a:r>
              <a:rPr lang="tr-TR" sz="2000" dirty="0"/>
              <a:t>Öncü partner: AFER. </a:t>
            </a:r>
          </a:p>
          <a:p>
            <a:r>
              <a:rPr lang="tr-TR" sz="2000" dirty="0"/>
              <a:t>Partnerler: TCDD, USFD, AD</a:t>
            </a:r>
          </a:p>
          <a:p>
            <a:pPr marL="0" indent="0">
              <a:buNone/>
            </a:pPr>
            <a:r>
              <a:rPr lang="tr-TR" sz="2400" dirty="0"/>
              <a:t>USFD, pantograf ve </a:t>
            </a:r>
            <a:r>
              <a:rPr lang="tr-TR" sz="2400" dirty="0" err="1"/>
              <a:t>katener</a:t>
            </a:r>
            <a:r>
              <a:rPr lang="tr-TR" sz="2400" dirty="0"/>
              <a:t> hatların yüksek hızda aşınım testi için </a:t>
            </a:r>
            <a:r>
              <a:rPr lang="tr-TR" sz="2400" dirty="0" err="1"/>
              <a:t>laboratuar</a:t>
            </a:r>
            <a:r>
              <a:rPr lang="tr-TR" sz="2400" dirty="0"/>
              <a:t> tesisine sahiptir ve  yorulma testine karşı direncin geliştirilmesi için «nötr kısımda» </a:t>
            </a:r>
            <a:r>
              <a:rPr lang="tr-TR" sz="2400" dirty="0" err="1"/>
              <a:t>katener</a:t>
            </a:r>
            <a:r>
              <a:rPr lang="tr-TR" sz="2400" dirty="0"/>
              <a:t> hattın yeni dizaynı mevcut teste </a:t>
            </a:r>
            <a:r>
              <a:rPr lang="tr-TR" sz="2400" dirty="0" err="1"/>
              <a:t>kullabılan</a:t>
            </a:r>
            <a:r>
              <a:rPr lang="tr-TR" sz="2400" dirty="0"/>
              <a:t> program üzerine kurulmuş olup, </a:t>
            </a:r>
            <a:r>
              <a:rPr lang="tr-TR" sz="2400" dirty="0" err="1"/>
              <a:t>katener</a:t>
            </a:r>
            <a:r>
              <a:rPr lang="tr-TR" sz="2400" dirty="0"/>
              <a:t> hattın bileşenlerinin yorulma test </a:t>
            </a:r>
            <a:r>
              <a:rPr lang="tr-TR" sz="2400" dirty="0" err="1"/>
              <a:t>kısımını</a:t>
            </a:r>
            <a:r>
              <a:rPr lang="tr-TR" sz="2400" dirty="0"/>
              <a:t> üstlenmektedir.</a:t>
            </a:r>
          </a:p>
        </p:txBody>
      </p:sp>
    </p:spTree>
    <p:extLst>
      <p:ext uri="{BB962C8B-B14F-4D97-AF65-F5344CB8AC3E}">
        <p14:creationId xmlns:p14="http://schemas.microsoft.com/office/powerpoint/2010/main" val="1674693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Modelin boyutları</a:t>
            </a:r>
            <a:endParaRPr lang="sl-SI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258" y="1256689"/>
            <a:ext cx="4729484" cy="28918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8650" y="4084784"/>
            <a:ext cx="81554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ArialMT"/>
              </a:rPr>
              <a:t>Tipik bir ray güç hattına genel bakış. Hattın aşağıda kalan bölümüne yaklaşık olarak paralel olan gerilim teli, gergin olan ve sabit direkle desteklenen </a:t>
            </a:r>
            <a:r>
              <a:rPr lang="tr-TR" dirty="0" err="1">
                <a:solidFill>
                  <a:srgbClr val="000000"/>
                </a:solidFill>
                <a:latin typeface="ArialMT"/>
              </a:rPr>
              <a:t>katener</a:t>
            </a:r>
            <a:r>
              <a:rPr lang="tr-TR" dirty="0">
                <a:solidFill>
                  <a:srgbClr val="000000"/>
                </a:solidFill>
                <a:latin typeface="ArialMT"/>
              </a:rPr>
              <a:t> hattından uzaklaştırılmıştır. </a:t>
            </a:r>
          </a:p>
          <a:p>
            <a:r>
              <a:rPr lang="tr-TR" dirty="0">
                <a:solidFill>
                  <a:srgbClr val="000000"/>
                </a:solidFill>
                <a:latin typeface="ArialMT"/>
              </a:rPr>
              <a:t>Elektrikli trenlerde, temas teli boyunca pantograf kullanmaktadır ve akım bunların arasında akmaktadır. </a:t>
            </a:r>
          </a:p>
          <a:p>
            <a:r>
              <a:rPr lang="tr-TR" dirty="0">
                <a:solidFill>
                  <a:srgbClr val="000000"/>
                </a:solidFill>
                <a:latin typeface="ArialMT"/>
              </a:rPr>
              <a:t>Mil açısından, İngiltere demiryolu ağının yaklaşık dörtte biri şu anda elektrikli olup 25 </a:t>
            </a:r>
            <a:r>
              <a:rPr lang="tr-TR" dirty="0" err="1">
                <a:solidFill>
                  <a:srgbClr val="000000"/>
                </a:solidFill>
                <a:latin typeface="ArialMT"/>
              </a:rPr>
              <a:t>kV</a:t>
            </a:r>
            <a:r>
              <a:rPr lang="tr-TR" dirty="0">
                <a:solidFill>
                  <a:srgbClr val="000000"/>
                </a:solidFill>
                <a:latin typeface="ArialMT"/>
              </a:rPr>
              <a:t> AC enerji hattı kullanmaktadır ve bunların DC elektrifikasyon sistemleri ile yaklaşık% 13 kapsamaktadır.  Toplam olarak, tren milinin yaklaşık % 50'si işletilmektedir.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6845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Seyir teli modellemesi</a:t>
            </a:r>
            <a:endParaRPr lang="sl-SI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01" y="1437570"/>
            <a:ext cx="7936596" cy="1759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54" y="4416169"/>
            <a:ext cx="7928165" cy="15482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3705" y="2749086"/>
            <a:ext cx="321152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Mevcut sonlu eleman modeli</a:t>
            </a:r>
            <a:endParaRPr lang="en-GB" sz="2000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9917" y="6073142"/>
            <a:ext cx="423199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Sonlu eleman modeli yapılmış seyir teli</a:t>
            </a:r>
            <a:endParaRPr lang="en-GB" sz="2000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637616" y="3414803"/>
            <a:ext cx="457200" cy="7773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680991" y="3852967"/>
            <a:ext cx="79951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Yaylar</a:t>
            </a:r>
            <a:endParaRPr lang="en-GB" sz="2000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02411" y="3992093"/>
            <a:ext cx="103804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Kablolar</a:t>
            </a:r>
            <a:endParaRPr lang="en-GB" sz="2000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80991" y="4307441"/>
            <a:ext cx="349070" cy="41801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140388" y="4392203"/>
            <a:ext cx="536979" cy="37101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29090" y="3552214"/>
            <a:ext cx="25013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r-TR" sz="2000" dirty="0">
                <a:latin typeface="+mn-lt"/>
                <a:ea typeface="ＭＳ Ｐゴシック" pitchFamily="-65" charset="-128"/>
                <a:cs typeface="ＭＳ Ｐゴシック" pitchFamily="-65" charset="-128"/>
              </a:rPr>
              <a:t>Modelin değiştirilmesi</a:t>
            </a:r>
            <a:endParaRPr lang="en-GB" sz="2000" dirty="0">
              <a:latin typeface="+mn-lt"/>
              <a:ea typeface="ＭＳ Ｐゴシック" pitchFamily="-65" charset="-128"/>
              <a:cs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45902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/>
              <a:t>Yeni dönüştürülen </a:t>
            </a:r>
            <a:r>
              <a:rPr lang="en-GB" sz="4000" dirty="0"/>
              <a:t>Ls-Dyna model</a:t>
            </a:r>
            <a:endParaRPr lang="sl-SI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16" y="2479945"/>
            <a:ext cx="8752646" cy="7826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709" r="41008"/>
          <a:stretch/>
        </p:blipFill>
        <p:spPr>
          <a:xfrm>
            <a:off x="2927796" y="3661922"/>
            <a:ext cx="3421487" cy="29395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4574" y="1477679"/>
            <a:ext cx="6342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ArialMT"/>
              </a:rPr>
              <a:t>İşleyen ve doğrulama aşamasında olan temas hattı modeli, tren hızı 60 m/s kadar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596980" y="3292590"/>
            <a:ext cx="63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solidFill>
                  <a:srgbClr val="000000"/>
                </a:solidFill>
                <a:latin typeface="ArialMT"/>
              </a:rPr>
              <a:t>Anlık geçişte </a:t>
            </a:r>
            <a:r>
              <a:rPr lang="en-GB" dirty="0" err="1">
                <a:solidFill>
                  <a:srgbClr val="000000"/>
                </a:solidFill>
                <a:latin typeface="ArialMT"/>
              </a:rPr>
              <a:t>Pantogra</a:t>
            </a:r>
            <a:r>
              <a:rPr lang="tr-TR" dirty="0">
                <a:solidFill>
                  <a:srgbClr val="000000"/>
                </a:solidFill>
                <a:latin typeface="ArialMT"/>
              </a:rPr>
              <a:t>f</a:t>
            </a:r>
            <a:r>
              <a:rPr lang="en-GB" dirty="0">
                <a:solidFill>
                  <a:srgbClr val="000000"/>
                </a:solidFill>
                <a:latin typeface="ArialMT"/>
              </a:rPr>
              <a:t>, </a:t>
            </a:r>
            <a:r>
              <a:rPr lang="tr-TR" dirty="0">
                <a:solidFill>
                  <a:srgbClr val="000000"/>
                </a:solidFill>
                <a:latin typeface="ArialMT"/>
              </a:rPr>
              <a:t>toplam uzunluk yarım mil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44128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8650" y="1379446"/>
            <a:ext cx="6229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en-US" dirty="0">
                <a:latin typeface="Arial" panose="020B0604020202020204" pitchFamily="34" charset="0"/>
              </a:rPr>
              <a:t>Hat gerginliği önemlidir</a:t>
            </a:r>
            <a:r>
              <a:rPr lang="en-US" altLang="en-US" dirty="0">
                <a:latin typeface="Arial" panose="020B0604020202020204" pitchFamily="34" charset="0"/>
              </a:rPr>
              <a:t> –</a:t>
            </a:r>
            <a:r>
              <a:rPr lang="tr-TR" altLang="en-US" dirty="0">
                <a:latin typeface="Arial" panose="020B0604020202020204" pitchFamily="34" charset="0"/>
              </a:rPr>
              <a:t>çubuğu dairesel bükerek </a:t>
            </a:r>
            <a:r>
              <a:rPr lang="en-US" altLang="en-US" dirty="0">
                <a:latin typeface="Arial" panose="020B0604020202020204" pitchFamily="34" charset="0"/>
              </a:rPr>
              <a:t>11kN </a:t>
            </a:r>
            <a:r>
              <a:rPr lang="tr-TR" altLang="en-US" dirty="0">
                <a:latin typeface="Arial" panose="020B0604020202020204" pitchFamily="34" charset="0"/>
              </a:rPr>
              <a:t>gerginlik yükünün nasıl yaratıldığı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9682" y="2722637"/>
            <a:ext cx="4012057" cy="30090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55" y="2674476"/>
            <a:ext cx="4140485" cy="3105364"/>
          </a:xfrm>
          <a:prstGeom prst="rect">
            <a:avLst/>
          </a:prstGeom>
        </p:spPr>
      </p:pic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628650" y="139977"/>
            <a:ext cx="7886700" cy="973550"/>
          </a:xfrm>
        </p:spPr>
        <p:txBody>
          <a:bodyPr>
            <a:normAutofit/>
          </a:bodyPr>
          <a:lstStyle/>
          <a:p>
            <a:r>
              <a:rPr lang="tr-TR" sz="4000" dirty="0"/>
              <a:t>Eski Cihaz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83101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8650" y="1353688"/>
            <a:ext cx="6229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altLang="en-US" dirty="0">
                <a:latin typeface="Arial" panose="020B0604020202020204" pitchFamily="34" charset="0"/>
              </a:rPr>
              <a:t>Hat gerginliği önemlidir</a:t>
            </a:r>
            <a:r>
              <a:rPr lang="en-US" altLang="en-US" dirty="0">
                <a:latin typeface="Arial" panose="020B0604020202020204" pitchFamily="34" charset="0"/>
              </a:rPr>
              <a:t> –</a:t>
            </a:r>
            <a:r>
              <a:rPr lang="tr-TR" altLang="en-US" dirty="0">
                <a:latin typeface="Arial" panose="020B0604020202020204" pitchFamily="34" charset="0"/>
              </a:rPr>
              <a:t>çubuğu dairesel bükerek </a:t>
            </a:r>
            <a:r>
              <a:rPr lang="en-US" altLang="en-US" dirty="0">
                <a:latin typeface="Arial" panose="020B0604020202020204" pitchFamily="34" charset="0"/>
              </a:rPr>
              <a:t>11kN </a:t>
            </a:r>
            <a:r>
              <a:rPr lang="tr-TR" altLang="en-US" dirty="0">
                <a:latin typeface="Arial" panose="020B0604020202020204" pitchFamily="34" charset="0"/>
              </a:rPr>
              <a:t>gerginlik yükünün nasıl yaratıldığı</a:t>
            </a:r>
            <a:endParaRPr lang="en-GB" dirty="0"/>
          </a:p>
        </p:txBody>
      </p:sp>
      <p:pic>
        <p:nvPicPr>
          <p:cNvPr id="4" name="Picture 7" descr="IMG_1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06" y="2017059"/>
            <a:ext cx="3406588" cy="255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181600"/>
            <a:ext cx="673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697068" y="4664075"/>
            <a:ext cx="3388659" cy="50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indent="-1588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tr-TR" altLang="en-US" sz="2200" dirty="0">
                <a:latin typeface="Arial" panose="020B0604020202020204" pitchFamily="34" charset="0"/>
              </a:rPr>
              <a:t>Kaldıraç kolu üzerindeki ağır yük</a:t>
            </a:r>
            <a:endParaRPr lang="en-GB" altLang="en-US" sz="2200" dirty="0">
              <a:latin typeface="Arial" panose="020B0604020202020204" pitchFamily="34" charset="0"/>
            </a:endParaRPr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3810000" y="5334000"/>
            <a:ext cx="685800" cy="685800"/>
          </a:xfrm>
          <a:prstGeom prst="ellips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endParaRPr lang="en-US" altLang="en-US"/>
          </a:p>
        </p:txBody>
      </p:sp>
      <p:cxnSp>
        <p:nvCxnSpPr>
          <p:cNvPr id="8" name="Straight Connector 15"/>
          <p:cNvCxnSpPr>
            <a:cxnSpLocks noChangeShapeType="1"/>
          </p:cNvCxnSpPr>
          <p:nvPr/>
        </p:nvCxnSpPr>
        <p:spPr bwMode="auto">
          <a:xfrm>
            <a:off x="3124200" y="4572000"/>
            <a:ext cx="822325" cy="822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6" descr="IMG_11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09619"/>
            <a:ext cx="4038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 bwMode="auto">
          <a:xfrm>
            <a:off x="7391398" y="5181600"/>
            <a:ext cx="2" cy="381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 w="lg"/>
          </a:ln>
          <a:effectLst/>
        </p:spPr>
      </p:cxnSp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628650" y="139977"/>
            <a:ext cx="7886700" cy="973550"/>
          </a:xfrm>
        </p:spPr>
        <p:txBody>
          <a:bodyPr>
            <a:normAutofit/>
          </a:bodyPr>
          <a:lstStyle/>
          <a:p>
            <a:r>
              <a:rPr lang="tr-TR" sz="4000" dirty="0"/>
              <a:t>Eski Cihaz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3398831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628650" y="139977"/>
            <a:ext cx="7886700" cy="973550"/>
          </a:xfrm>
        </p:spPr>
        <p:txBody>
          <a:bodyPr>
            <a:normAutofit/>
          </a:bodyPr>
          <a:lstStyle/>
          <a:p>
            <a:r>
              <a:rPr lang="en-GB" sz="4000" dirty="0"/>
              <a:t>A</a:t>
            </a:r>
            <a:r>
              <a:rPr lang="tr-TR" sz="4000" dirty="0"/>
              <a:t>KTÜATOR</a:t>
            </a:r>
            <a:endParaRPr lang="sl-SI" sz="4000" dirty="0"/>
          </a:p>
        </p:txBody>
      </p:sp>
      <p:pic>
        <p:nvPicPr>
          <p:cNvPr id="1026" name="Picture 2" descr="MXB-U Unguided Belt Driven Actua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7" y="1358723"/>
            <a:ext cx="4197484" cy="382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2659" y="3554901"/>
            <a:ext cx="3479777" cy="2642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650" y="5120640"/>
            <a:ext cx="38100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 err="1">
                <a:solidFill>
                  <a:srgbClr val="222222"/>
                </a:solidFill>
                <a:latin typeface="Calibri" panose="020F0502020204030204" pitchFamily="34" charset="0"/>
              </a:rPr>
              <a:t>Tolomatic</a:t>
            </a:r>
            <a:r>
              <a:rPr lang="tr-TR" sz="1600" b="1" dirty="0">
                <a:solidFill>
                  <a:srgbClr val="222222"/>
                </a:solidFill>
                <a:latin typeface="Calibri" panose="020F0502020204030204" pitchFamily="34" charset="0"/>
              </a:rPr>
              <a:t> MXB kayış tipi lineer </a:t>
            </a:r>
            <a:r>
              <a:rPr lang="tr-TR" sz="1600" b="1" dirty="0" err="1">
                <a:solidFill>
                  <a:srgbClr val="222222"/>
                </a:solidFill>
                <a:latin typeface="Calibri" panose="020F0502020204030204" pitchFamily="34" charset="0"/>
              </a:rPr>
              <a:t>aktüatör</a:t>
            </a:r>
            <a:r>
              <a:rPr lang="tr-TR" sz="1600" dirty="0">
                <a:solidFill>
                  <a:srgbClr val="222222"/>
                </a:solidFill>
                <a:latin typeface="Calibri" panose="020F0502020204030204" pitchFamily="34" charset="0"/>
              </a:rPr>
              <a:t> </a:t>
            </a:r>
            <a:endParaRPr lang="tr-TR" sz="16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 err="1">
                <a:solidFill>
                  <a:srgbClr val="222222"/>
                </a:solidFill>
                <a:latin typeface="Calibri" panose="020F0502020204030204" pitchFamily="34" charset="0"/>
              </a:rPr>
              <a:t>Max</a:t>
            </a:r>
            <a:r>
              <a:rPr lang="tr-TR" sz="1600" dirty="0">
                <a:solidFill>
                  <a:srgbClr val="222222"/>
                </a:solidFill>
                <a:latin typeface="Calibri" panose="020F0502020204030204" pitchFamily="34" charset="0"/>
              </a:rPr>
              <a:t> İvmelenme 30.48 m/s^2</a:t>
            </a:r>
            <a:endParaRPr lang="tr-TR" dirty="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 err="1">
                <a:solidFill>
                  <a:srgbClr val="222222"/>
                </a:solidFill>
                <a:latin typeface="Calibri" panose="020F0502020204030204" pitchFamily="34" charset="0"/>
              </a:rPr>
              <a:t>Max</a:t>
            </a:r>
            <a:r>
              <a:rPr lang="tr-TR" sz="1600" dirty="0">
                <a:solidFill>
                  <a:srgbClr val="222222"/>
                </a:solidFill>
                <a:latin typeface="Calibri" panose="020F0502020204030204" pitchFamily="34" charset="0"/>
              </a:rPr>
              <a:t> hız 5.08 m/s</a:t>
            </a:r>
            <a:endParaRPr lang="tr-TR" dirty="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 err="1">
                <a:solidFill>
                  <a:srgbClr val="222222"/>
                </a:solidFill>
                <a:latin typeface="Calibri" panose="020F0502020204030204" pitchFamily="34" charset="0"/>
              </a:rPr>
              <a:t>Tekrarlanabilirlik</a:t>
            </a:r>
            <a:r>
              <a:rPr lang="tr-TR" sz="1600" dirty="0">
                <a:solidFill>
                  <a:srgbClr val="222222"/>
                </a:solidFill>
                <a:latin typeface="Calibri" panose="020F0502020204030204" pitchFamily="34" charset="0"/>
              </a:rPr>
              <a:t>  +/-0.051mm</a:t>
            </a:r>
            <a:endParaRPr lang="tr-TR" b="0" i="0" dirty="0">
              <a:solidFill>
                <a:srgbClr val="222222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62659" y="1477473"/>
            <a:ext cx="4046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 err="1">
                <a:solidFill>
                  <a:srgbClr val="222222"/>
                </a:solidFill>
                <a:latin typeface="Calibri" panose="020F0502020204030204" pitchFamily="34" charset="0"/>
              </a:rPr>
              <a:t>Parker</a:t>
            </a:r>
            <a:r>
              <a:rPr lang="tr-TR" sz="1600" b="1" dirty="0">
                <a:solidFill>
                  <a:srgbClr val="222222"/>
                </a:solidFill>
                <a:latin typeface="Calibri" panose="020F0502020204030204" pitchFamily="34" charset="0"/>
              </a:rPr>
              <a:t> SMH </a:t>
            </a:r>
            <a:r>
              <a:rPr lang="tr-TR" sz="1600" b="1" dirty="0" err="1">
                <a:solidFill>
                  <a:srgbClr val="222222"/>
                </a:solidFill>
                <a:latin typeface="Calibri" panose="020F0502020204030204" pitchFamily="34" charset="0"/>
              </a:rPr>
              <a:t>Servo</a:t>
            </a:r>
            <a:endParaRPr lang="tr-TR" sz="160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tr-TR" sz="1600" dirty="0">
                <a:solidFill>
                  <a:srgbClr val="222222"/>
                </a:solidFill>
                <a:latin typeface="Calibri" panose="020F0502020204030204" pitchFamily="34" charset="0"/>
              </a:rPr>
              <a:t> </a:t>
            </a:r>
            <a:r>
              <a:rPr lang="tr-TR" sz="1600" dirty="0" err="1">
                <a:solidFill>
                  <a:srgbClr val="222222"/>
                </a:solidFill>
                <a:latin typeface="Calibri" panose="020F0502020204030204" pitchFamily="34" charset="0"/>
              </a:rPr>
              <a:t>Tolomatik</a:t>
            </a:r>
            <a:r>
              <a:rPr lang="tr-TR" sz="1600" dirty="0">
                <a:solidFill>
                  <a:srgbClr val="222222"/>
                </a:solidFill>
                <a:latin typeface="Calibri" panose="020F0502020204030204" pitchFamily="34" charset="0"/>
              </a:rPr>
              <a:t> </a:t>
            </a:r>
            <a:r>
              <a:rPr lang="tr-TR" sz="1600" dirty="0" err="1">
                <a:solidFill>
                  <a:srgbClr val="222222"/>
                </a:solidFill>
                <a:latin typeface="Calibri" panose="020F0502020204030204" pitchFamily="34" charset="0"/>
              </a:rPr>
              <a:t>aktüatör</a:t>
            </a:r>
            <a:r>
              <a:rPr lang="tr-TR" sz="1600" dirty="0">
                <a:solidFill>
                  <a:srgbClr val="222222"/>
                </a:solidFill>
                <a:latin typeface="Calibri" panose="020F0502020204030204" pitchFamily="34" charset="0"/>
              </a:rPr>
              <a:t> üzerine monte edilen bir alt donanım içinde tedarik edildi</a:t>
            </a:r>
            <a:endParaRPr lang="tr-TR" sz="1600" dirty="0">
              <a:solidFill>
                <a:srgbClr val="222222"/>
              </a:solidFill>
              <a:latin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Calibri" panose="020F0502020204030204" pitchFamily="34" charset="0"/>
              </a:rPr>
              <a:t>Doğru kapalı döngü geri bildirimi ile yüksek dinamik kontrol sağlar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rgbClr val="222222"/>
                </a:solidFill>
                <a:latin typeface="Calibri" panose="020F0502020204030204" pitchFamily="34" charset="0"/>
              </a:rPr>
              <a:t>3aşama, 400VAC</a:t>
            </a:r>
            <a:endParaRPr lang="tr-TR" sz="1600" b="0" i="0" dirty="0">
              <a:solidFill>
                <a:srgbClr val="222222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413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628650" y="139977"/>
            <a:ext cx="7886700" cy="973550"/>
          </a:xfrm>
        </p:spPr>
        <p:txBody>
          <a:bodyPr>
            <a:normAutofit/>
          </a:bodyPr>
          <a:lstStyle/>
          <a:p>
            <a:r>
              <a:rPr lang="tr-TR" sz="4000" dirty="0"/>
              <a:t>Kullanılan cihazlar</a:t>
            </a:r>
            <a:endParaRPr lang="sl-SI" sz="4000" dirty="0"/>
          </a:p>
        </p:txBody>
      </p:sp>
      <p:pic>
        <p:nvPicPr>
          <p:cNvPr id="2" name="20180122_154846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1487756"/>
            <a:ext cx="7825335" cy="440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363</Words>
  <Application>Microsoft Office PowerPoint</Application>
  <PresentationFormat>Ekran Gösterisi (4:3)</PresentationFormat>
  <Paragraphs>45</Paragraphs>
  <Slides>13</Slides>
  <Notes>0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13</vt:i4>
      </vt:variant>
    </vt:vector>
  </HeadingPairs>
  <TitlesOfParts>
    <vt:vector size="24" baseType="lpstr">
      <vt:lpstr>MS PGothic</vt:lpstr>
      <vt:lpstr>MS PGothic</vt:lpstr>
      <vt:lpstr>Arial</vt:lpstr>
      <vt:lpstr>Arial</vt:lpstr>
      <vt:lpstr>ArialMT</vt:lpstr>
      <vt:lpstr>Calibri</vt:lpstr>
      <vt:lpstr>Calibri Light</vt:lpstr>
      <vt:lpstr>Times</vt:lpstr>
      <vt:lpstr>Times New Roman</vt:lpstr>
      <vt:lpstr>Office Theme</vt:lpstr>
      <vt:lpstr>Custom Design</vt:lpstr>
      <vt:lpstr>İş Paketi 3</vt:lpstr>
      <vt:lpstr>G3.4 &amp; 3.5 tanımı (USFD)</vt:lpstr>
      <vt:lpstr>Modelin boyutları</vt:lpstr>
      <vt:lpstr>Seyir teli modellemesi</vt:lpstr>
      <vt:lpstr>Yeni dönüştürülen Ls-Dyna model</vt:lpstr>
      <vt:lpstr>Eski Cihaz</vt:lpstr>
      <vt:lpstr>Eski Cihaz</vt:lpstr>
      <vt:lpstr>AKTÜATOR</vt:lpstr>
      <vt:lpstr>Kullanılan cihazlar</vt:lpstr>
      <vt:lpstr>Kullanılan cihazlar ve sensörler</vt:lpstr>
      <vt:lpstr>Kullanılan cihazlar ve sensörler</vt:lpstr>
      <vt:lpstr>Kullanılan cihazlar ve sensörler</vt:lpstr>
      <vt:lpstr>Seyir teli boyutlarının modellenmesi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Tudor Popa;Lucian Emanuel Anghel</dc:creator>
  <cp:keywords>NeTIRail Bucharest Meeting</cp:keywords>
  <cp:lastModifiedBy>User</cp:lastModifiedBy>
  <cp:revision>89</cp:revision>
  <dcterms:created xsi:type="dcterms:W3CDTF">2015-06-02T18:25:02Z</dcterms:created>
  <dcterms:modified xsi:type="dcterms:W3CDTF">2018-06-11T08:42:16Z</dcterms:modified>
  <cp:category>WP3 update</cp:category>
</cp:coreProperties>
</file>